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5"/>
  </p:notesMasterIdLst>
  <p:sldIdLst>
    <p:sldId id="261" r:id="rId2"/>
    <p:sldId id="274" r:id="rId3"/>
    <p:sldId id="275" r:id="rId4"/>
    <p:sldId id="296" r:id="rId5"/>
    <p:sldId id="304" r:id="rId6"/>
    <p:sldId id="278" r:id="rId7"/>
    <p:sldId id="299" r:id="rId8"/>
    <p:sldId id="293" r:id="rId9"/>
    <p:sldId id="310" r:id="rId10"/>
    <p:sldId id="282" r:id="rId11"/>
    <p:sldId id="281" r:id="rId12"/>
    <p:sldId id="301" r:id="rId13"/>
    <p:sldId id="300" r:id="rId14"/>
    <p:sldId id="306" r:id="rId15"/>
    <p:sldId id="307" r:id="rId16"/>
    <p:sldId id="285" r:id="rId17"/>
    <p:sldId id="298" r:id="rId18"/>
    <p:sldId id="297" r:id="rId19"/>
    <p:sldId id="286" r:id="rId20"/>
    <p:sldId id="303" r:id="rId21"/>
    <p:sldId id="288" r:id="rId22"/>
    <p:sldId id="309" r:id="rId23"/>
    <p:sldId id="311" r:id="rId24"/>
  </p:sldIdLst>
  <p:sldSz cx="9144000" cy="5143500" type="screen16x9"/>
  <p:notesSz cx="6858000" cy="91440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b="1" kern="1200">
        <a:solidFill>
          <a:srgbClr val="FFFFFF"/>
        </a:solidFill>
        <a:latin typeface="Arial Narrow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rgbClr val="FFFFFF"/>
        </a:solidFill>
        <a:latin typeface="Arial Narrow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rgbClr val="FFFFFF"/>
        </a:solidFill>
        <a:latin typeface="Arial Narrow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rgbClr val="FFFFFF"/>
        </a:solidFill>
        <a:latin typeface="Arial Narrow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rgbClr val="FFFFFF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FFFFFF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FFFFFF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FFFFFF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FFFFFF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9" userDrawn="1">
          <p15:clr>
            <a:srgbClr val="A4A3A4"/>
          </p15:clr>
        </p15:guide>
        <p15:guide id="2" orient="horz" pos="3230" userDrawn="1">
          <p15:clr>
            <a:srgbClr val="A4A3A4"/>
          </p15:clr>
        </p15:guide>
        <p15:guide id="3" orient="horz" pos="962" userDrawn="1">
          <p15:clr>
            <a:srgbClr val="A4A3A4"/>
          </p15:clr>
        </p15:guide>
        <p15:guide id="4" orient="horz" pos="1098" userDrawn="1">
          <p15:clr>
            <a:srgbClr val="A4A3A4"/>
          </p15:clr>
        </p15:guide>
        <p15:guide id="5" orient="horz" pos="239">
          <p15:clr>
            <a:srgbClr val="A4A3A4"/>
          </p15:clr>
        </p15:guide>
        <p15:guide id="6" pos="476" userDrawn="1">
          <p15:clr>
            <a:srgbClr val="A4A3A4"/>
          </p15:clr>
        </p15:guide>
        <p15:guide id="7" pos="21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F01"/>
    <a:srgbClr val="004B7C"/>
    <a:srgbClr val="1D3569"/>
    <a:srgbClr val="FF0066"/>
    <a:srgbClr val="FDE7D0"/>
    <a:srgbClr val="0DFF01"/>
    <a:srgbClr val="262626"/>
    <a:srgbClr val="3A3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79177" autoAdjust="0"/>
  </p:normalViewPr>
  <p:slideViewPr>
    <p:cSldViewPr snapToGrid="0">
      <p:cViewPr varScale="1">
        <p:scale>
          <a:sx n="92" d="100"/>
          <a:sy n="92" d="100"/>
        </p:scale>
        <p:origin x="1214" y="62"/>
      </p:cViewPr>
      <p:guideLst>
        <p:guide orient="horz" pos="2119"/>
        <p:guide orient="horz" pos="3230"/>
        <p:guide orient="horz" pos="962"/>
        <p:guide orient="horz" pos="1098"/>
        <p:guide orient="horz" pos="239"/>
        <p:guide pos="476"/>
        <p:guide pos="2132"/>
      </p:guideLst>
    </p:cSldViewPr>
  </p:slideViewPr>
  <p:outlineViewPr>
    <p:cViewPr>
      <p:scale>
        <a:sx n="25" d="100"/>
        <a:sy n="25" d="100"/>
      </p:scale>
      <p:origin x="0" y="-5779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28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4E145B7E-47A2-49FE-A56B-1FBD2A31170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57524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Das Fahrradklima</a:t>
            </a:r>
            <a:r>
              <a:rPr lang="de-DE" sz="1200" i="0" kern="1200" baseline="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 in Dt. insgesamt ist </a:t>
            </a:r>
            <a:r>
              <a:rPr lang="de-DE" sz="120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immer noch unbefriedigend,</a:t>
            </a:r>
            <a:r>
              <a:rPr lang="de-DE" sz="1200" i="0" kern="1200" baseline="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 trotz </a:t>
            </a:r>
            <a:r>
              <a:rPr lang="de-DE" sz="120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Verbesserungen in einigen Kommunen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i="0" kern="1200" baseline="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Maßnahmen durch die neuen</a:t>
            </a:r>
            <a:r>
              <a:rPr lang="de-DE" sz="120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 Förderprogramme</a:t>
            </a:r>
            <a:r>
              <a:rPr lang="de-DE" sz="1200" i="0" kern="1200" baseline="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 (insbesondere Stadt und Land) sind noch nicht sichtbar (längerer Planungsvorlauf)</a:t>
            </a:r>
            <a:endParaRPr lang="de-DE" dirty="0" smtClean="0"/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Zudem: Sie anhaltende  Unzufriedenheit</a:t>
            </a:r>
            <a:r>
              <a:rPr lang="de-DE" sz="1200" i="0" kern="1200" baseline="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 ist auch b</a:t>
            </a:r>
            <a:r>
              <a:rPr lang="de-DE" sz="120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edingt das</a:t>
            </a:r>
            <a:r>
              <a:rPr lang="de-DE" sz="1200" i="0" kern="1200" baseline="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de-DE" sz="120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Wissen um bessere Lösungen,</a:t>
            </a:r>
            <a:r>
              <a:rPr lang="de-DE" sz="1200" i="0" kern="1200" baseline="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 insbesondere</a:t>
            </a:r>
            <a:r>
              <a:rPr lang="de-DE" sz="1200" i="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de-DE" sz="1200" i="0" kern="1200" baseline="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international.</a:t>
            </a:r>
            <a:endParaRPr lang="de-DE" sz="1200" i="0" kern="1200" dirty="0" smtClean="0">
              <a:solidFill>
                <a:schemeClr val="tx1"/>
              </a:solidFill>
              <a:effectLst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5B7E-47A2-49FE-A56B-1FBD2A31170C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0842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5B7E-47A2-49FE-A56B-1FBD2A31170C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727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>
                <a:solidFill>
                  <a:srgbClr val="EF7F01"/>
                </a:solidFill>
              </a:rPr>
              <a:t>Zu</a:t>
            </a:r>
            <a:r>
              <a:rPr lang="de-DE" sz="1200" baseline="0" dirty="0" smtClean="0">
                <a:solidFill>
                  <a:srgbClr val="EF7F01"/>
                </a:solidFill>
              </a:rPr>
              <a:t> Beginn der Pandemie: Reagieren viele </a:t>
            </a:r>
            <a:r>
              <a:rPr lang="de-DE" sz="1200" dirty="0" smtClean="0">
                <a:solidFill>
                  <a:srgbClr val="EF7F01"/>
                </a:solidFill>
              </a:rPr>
              <a:t>Städte weltweit mit schnellen Maßnahmen, um Fuß- und Radverkehr zu stärken…</a:t>
            </a:r>
            <a:r>
              <a:rPr lang="de-DE" sz="1200" baseline="0" dirty="0" smtClean="0">
                <a:solidFill>
                  <a:schemeClr val="tx1"/>
                </a:solidFill>
              </a:rPr>
              <a:t> </a:t>
            </a:r>
            <a:r>
              <a:rPr lang="de-DE" dirty="0" smtClean="0"/>
              <a:t>Die Transformation</a:t>
            </a:r>
            <a:r>
              <a:rPr lang="de-DE" baseline="0" dirty="0" smtClean="0"/>
              <a:t> in Städten bekommt kräftig Schub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0" u="sng" baseline="0" dirty="0" smtClean="0">
                <a:solidFill>
                  <a:srgbClr val="FF0000"/>
                </a:solidFill>
              </a:rPr>
              <a:t>Aktuell: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1" baseline="0" dirty="0" smtClean="0">
                <a:solidFill>
                  <a:srgbClr val="FF0000"/>
                </a:solidFill>
              </a:rPr>
              <a:t>Pop </a:t>
            </a:r>
            <a:r>
              <a:rPr lang="de-DE" b="1" baseline="0" dirty="0" err="1" smtClean="0">
                <a:solidFill>
                  <a:srgbClr val="FF0000"/>
                </a:solidFill>
              </a:rPr>
              <a:t>up</a:t>
            </a:r>
            <a:r>
              <a:rPr lang="de-DE" b="1" baseline="0" dirty="0" smtClean="0">
                <a:solidFill>
                  <a:srgbClr val="FF0000"/>
                </a:solidFill>
              </a:rPr>
              <a:t> </a:t>
            </a:r>
            <a:r>
              <a:rPr lang="de-DE" b="1" baseline="0" dirty="0" err="1" smtClean="0">
                <a:solidFill>
                  <a:srgbClr val="FF0000"/>
                </a:solidFill>
              </a:rPr>
              <a:t>Bikelanes</a:t>
            </a:r>
            <a:r>
              <a:rPr lang="de-DE" b="1" baseline="0" dirty="0" smtClean="0">
                <a:solidFill>
                  <a:srgbClr val="FF0000"/>
                </a:solidFill>
              </a:rPr>
              <a:t> werden international verstetigt.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="1" baseline="0" dirty="0" smtClean="0">
                <a:solidFill>
                  <a:schemeClr val="accent1"/>
                </a:solidFill>
              </a:rPr>
              <a:t>Nur in Dt. wird darüber diskutiert, diese zurückzubauen!!!</a:t>
            </a:r>
            <a:endParaRPr lang="de-DE" b="1" dirty="0">
              <a:solidFill>
                <a:schemeClr val="accent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5B7E-47A2-49FE-A56B-1FBD2A31170C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9642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5B7E-47A2-49FE-A56B-1FBD2A31170C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8359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 smtClean="0">
                <a:solidFill>
                  <a:schemeClr val="accent1"/>
                </a:solidFill>
              </a:rPr>
              <a:t>Corona</a:t>
            </a:r>
            <a:r>
              <a:rPr lang="de-DE" sz="1200" b="0" baseline="0" dirty="0" smtClean="0">
                <a:solidFill>
                  <a:schemeClr val="accent1"/>
                </a:solidFill>
              </a:rPr>
              <a:t> + Radverkehr: </a:t>
            </a:r>
            <a:r>
              <a:rPr lang="de-DE" sz="1200" b="0" dirty="0" smtClean="0">
                <a:solidFill>
                  <a:schemeClr val="accent1"/>
                </a:solidFill>
              </a:rPr>
              <a:t>Gesamtnote 5 – mangelhaft!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 smtClean="0"/>
              <a:t>Die meisten Städte haben nicht mit Verbesserungen für den Radverkehr reagiert.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 smtClean="0">
                <a:solidFill>
                  <a:srgbClr val="004B7C"/>
                </a:solidFill>
              </a:rPr>
              <a:t>(keine handfeste Signale + politischer Wille bei den Bürgermeister*innen und in der Kommunalpolitik fehlte)</a:t>
            </a:r>
            <a:endParaRPr lang="de-DE" sz="1200" b="0" dirty="0" smtClean="0">
              <a:solidFill>
                <a:schemeClr val="accent1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5B7E-47A2-49FE-A56B-1FBD2A31170C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20664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Es zeigt sich: </a:t>
            </a:r>
            <a:r>
              <a:rPr lang="de-DE" u="sng" baseline="0" dirty="0" smtClean="0"/>
              <a:t>Politischer Wille, konkrete Maßnahmen </a:t>
            </a:r>
            <a:r>
              <a:rPr lang="de-DE" baseline="0" dirty="0" smtClean="0"/>
              <a:t>(„handfeste Signale“) und </a:t>
            </a:r>
            <a:r>
              <a:rPr lang="de-DE" u="sng" baseline="0" dirty="0" smtClean="0"/>
              <a:t>aktives Verwaltungshandeln </a:t>
            </a:r>
            <a:r>
              <a:rPr lang="de-DE" baseline="0" dirty="0" smtClean="0"/>
              <a:t>kommen an und werden von den Bürger*innen klar honoriert!</a:t>
            </a:r>
          </a:p>
          <a:p>
            <a:endParaRPr lang="de-DE" baseline="0" dirty="0" smtClean="0"/>
          </a:p>
          <a:p>
            <a:r>
              <a:rPr lang="de-DE" baseline="0" dirty="0" smtClean="0"/>
              <a:t>Berlin – Note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5B7E-47A2-49FE-A56B-1FBD2A31170C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1896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5B7E-47A2-49FE-A56B-1FBD2A31170C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98087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 smtClean="0"/>
              <a:t>Schnellausbaumethoden zur Umverteilung des Straßenraums (Bilder: Fahrradstraßen, PBL)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5B7E-47A2-49FE-A56B-1FBD2A31170C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49707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5B7E-47A2-49FE-A56B-1FBD2A31170C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9283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5B7E-47A2-49FE-A56B-1FBD2A31170C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78720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5B7E-47A2-49FE-A56B-1FBD2A31170C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0158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smtClean="0"/>
              <a:t>Sehr Problematisch!</a:t>
            </a:r>
            <a:r>
              <a:rPr lang="de-DE" sz="2800" baseline="0" dirty="0" smtClean="0"/>
              <a:t> </a:t>
            </a:r>
            <a:r>
              <a:rPr lang="de-DE" sz="2800" dirty="0" smtClean="0"/>
              <a:t>Die </a:t>
            </a:r>
            <a:r>
              <a:rPr lang="de-DE" sz="2800" u="sng" dirty="0" smtClean="0"/>
              <a:t>negativen </a:t>
            </a:r>
            <a:r>
              <a:rPr lang="de-DE" sz="2800" dirty="0" smtClean="0"/>
              <a:t>Langzeittrends verfestigen sich</a:t>
            </a:r>
            <a:r>
              <a:rPr lang="de-DE" sz="2800" baseline="0" dirty="0" smtClean="0"/>
              <a:t> – insbesondere beim </a:t>
            </a:r>
            <a:r>
              <a:rPr lang="de-DE" sz="2800" u="sng" dirty="0" smtClean="0">
                <a:solidFill>
                  <a:schemeClr val="accent1"/>
                </a:solidFill>
              </a:rPr>
              <a:t>Sicherheitsgefühl: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4400" dirty="0" smtClean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 smtClean="0"/>
              <a:t>Gerade</a:t>
            </a:r>
            <a:r>
              <a:rPr lang="de-DE" sz="4400" baseline="0" dirty="0" smtClean="0"/>
              <a:t> </a:t>
            </a:r>
            <a:r>
              <a:rPr lang="de-DE" sz="4400" dirty="0" smtClean="0"/>
              <a:t>die Themen, die den Menschen besonders wichtig,</a:t>
            </a:r>
            <a:r>
              <a:rPr lang="de-DE" sz="4400" baseline="0" dirty="0" smtClean="0"/>
              <a:t> wie ein </a:t>
            </a:r>
            <a:r>
              <a:rPr lang="de-DE" sz="24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gutes Sicherheitsgefühl (81%),</a:t>
            </a:r>
            <a:r>
              <a:rPr lang="de-DE" sz="2400" kern="1200" baseline="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de-DE" sz="24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Akzeptanz von Radfahrenden durch andere Verkehrsteilnehmende (80 %),</a:t>
            </a:r>
            <a:r>
              <a:rPr lang="de-DE" sz="2400" kern="1200" baseline="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de-DE" sz="24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konfliktfreies Miteinander von Rad- und Autoverkehr (79%)</a:t>
            </a:r>
            <a:r>
              <a:rPr lang="de-DE" sz="2400" kern="1200" baseline="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 werden weiter sehr schlecht bewertet. Ebenso der </a:t>
            </a:r>
            <a:r>
              <a:rPr lang="de-DE" sz="2400" kern="120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lasche Umgang mit Falschparkern (75%, Note 4,8) und die</a:t>
            </a:r>
            <a:r>
              <a:rPr lang="de-DE" sz="2400" kern="1200" baseline="0" dirty="0" smtClean="0">
                <a:solidFill>
                  <a:schemeClr val="tx1"/>
                </a:solidFill>
                <a:effectLst/>
                <a:latin typeface="Arial Narrow" pitchFamily="34" charset="0"/>
                <a:ea typeface="+mn-ea"/>
                <a:cs typeface="+mn-cs"/>
              </a:rPr>
              <a:t> Führung an </a:t>
            </a:r>
            <a:r>
              <a:rPr lang="de-DE" sz="2400" dirty="0" smtClean="0"/>
              <a:t>Baustellenführung</a:t>
            </a:r>
            <a:r>
              <a:rPr lang="de-DE" sz="2400" baseline="0" dirty="0" smtClean="0"/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aseline="0" dirty="0" smtClean="0"/>
              <a:t>Der </a:t>
            </a:r>
            <a:r>
              <a:rPr lang="de-DE" sz="2400" dirty="0" smtClean="0"/>
              <a:t>Spaß beim Radfahren nimmt weiter ab!</a:t>
            </a:r>
          </a:p>
          <a:p>
            <a:endParaRPr lang="de-DE" sz="2400" dirty="0" smtClean="0"/>
          </a:p>
          <a:p>
            <a:endParaRPr lang="de-DE" sz="240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5B7E-47A2-49FE-A56B-1FBD2A31170C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02362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57300" marR="0" lvl="2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2000" dirty="0" smtClean="0"/>
              <a:t>Verkehrsrecht +</a:t>
            </a:r>
            <a:r>
              <a:rPr lang="de-DE" sz="2000" baseline="0" dirty="0" smtClean="0"/>
              <a:t> Regelwerke </a:t>
            </a:r>
            <a:r>
              <a:rPr lang="de-DE" sz="2000" dirty="0" smtClean="0"/>
              <a:t>reformieren, um Fußverkehr, Radverkehr und  ÖV zu stärken</a:t>
            </a:r>
          </a:p>
          <a:p>
            <a:pPr marL="1257300" lvl="2" indent="-342900">
              <a:buFontTx/>
              <a:buChar char="-"/>
            </a:pPr>
            <a:r>
              <a:rPr lang="de-DE" sz="2000" dirty="0" smtClean="0"/>
              <a:t>Aktive Mobilität auf Bundesebene stärken (Finanzierung, Personal, Ressourcen, Forschung, Integration in übergeordnete Strategien)   </a:t>
            </a:r>
          </a:p>
          <a:p>
            <a:pPr marL="1257300" lvl="2" indent="-342900">
              <a:buFontTx/>
              <a:buChar char="-"/>
            </a:pPr>
            <a:r>
              <a:rPr lang="de-DE" sz="2000" dirty="0" smtClean="0"/>
              <a:t>Netzausbau: Kommunale Radinfrastruktur</a:t>
            </a:r>
            <a:r>
              <a:rPr lang="de-DE" sz="2000" baseline="0" dirty="0" smtClean="0"/>
              <a:t> (</a:t>
            </a:r>
            <a:r>
              <a:rPr lang="de-DE" sz="2000" dirty="0" smtClean="0"/>
              <a:t>Sonderprogramm Stadt und Land) bis 2030 verlängern und finanzieren!</a:t>
            </a:r>
          </a:p>
          <a:p>
            <a:pPr lvl="2"/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5B7E-47A2-49FE-A56B-1FBD2A31170C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0405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dirty="0" smtClean="0">
                <a:solidFill>
                  <a:schemeClr val="accent1"/>
                </a:solidFill>
              </a:rPr>
              <a:t>Die Qualität und Breite von Radwegen und Radfahrstreifen, </a:t>
            </a:r>
            <a:r>
              <a:rPr lang="de-DE" sz="1200" u="sng" dirty="0" smtClean="0">
                <a:solidFill>
                  <a:schemeClr val="accent1"/>
                </a:solidFill>
              </a:rPr>
              <a:t>werden immer schlechter bewertet</a:t>
            </a:r>
            <a:r>
              <a:rPr lang="de-DE" sz="1200" dirty="0" smtClean="0">
                <a:solidFill>
                  <a:schemeClr val="accent1"/>
                </a:solidFill>
              </a:rPr>
              <a:t>… </a:t>
            </a:r>
          </a:p>
          <a:p>
            <a:r>
              <a:rPr lang="de-DE" sz="1200" dirty="0" smtClean="0">
                <a:solidFill>
                  <a:schemeClr val="accent1"/>
                </a:solidFill>
              </a:rPr>
              <a:t>Kommunen kommen nicht schnell genug voran.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5B7E-47A2-49FE-A56B-1FBD2A31170C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6796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2000" dirty="0" smtClean="0"/>
              <a:t>Speziell Großstädte</a:t>
            </a:r>
            <a:r>
              <a:rPr lang="de-DE" sz="2000" baseline="0" dirty="0" smtClean="0"/>
              <a:t> </a:t>
            </a:r>
            <a:r>
              <a:rPr lang="de-DE" sz="2000" dirty="0" smtClean="0"/>
              <a:t>haben sich auf den Weg gemacht (klarer Aufwärtstrend:</a:t>
            </a:r>
            <a:r>
              <a:rPr lang="de-DE" sz="2000" baseline="0" dirty="0" smtClean="0"/>
              <a:t> </a:t>
            </a:r>
            <a:r>
              <a:rPr lang="de-DE" sz="2000" dirty="0" smtClean="0">
                <a:solidFill>
                  <a:srgbClr val="004B7C"/>
                </a:solidFill>
                <a:latin typeface="Arial Narrow" panose="020B0606020202030204" pitchFamily="34" charset="0"/>
              </a:rPr>
              <a:t>Berlin, München, Stuttgart, Düsseldorf)</a:t>
            </a:r>
            <a:r>
              <a:rPr lang="de-DE" sz="2000" dirty="0" smtClean="0">
                <a:solidFill>
                  <a:schemeClr val="tx1"/>
                </a:solidFill>
                <a:latin typeface="Arial Narrow" pitchFamily="34" charset="0"/>
              </a:rPr>
              <a:t>.</a:t>
            </a:r>
            <a:r>
              <a:rPr lang="de-DE" sz="2000" baseline="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de-DE" sz="2000" dirty="0" smtClean="0"/>
              <a:t>Hier spüren</a:t>
            </a:r>
            <a:r>
              <a:rPr lang="de-DE" sz="2000" baseline="0" dirty="0" smtClean="0"/>
              <a:t> die </a:t>
            </a:r>
            <a:r>
              <a:rPr lang="de-DE" sz="2000" dirty="0" smtClean="0"/>
              <a:t>Menschen den Aufbruch!</a:t>
            </a:r>
            <a:r>
              <a:rPr lang="de-DE" sz="2000" baseline="0" dirty="0" smtClean="0"/>
              <a:t> </a:t>
            </a:r>
            <a:r>
              <a:rPr lang="de-DE" sz="2000" dirty="0" smtClean="0">
                <a:solidFill>
                  <a:srgbClr val="004B7C"/>
                </a:solidFill>
                <a:latin typeface="Arial Narrow" panose="020B0606020202030204" pitchFamily="34" charset="0"/>
              </a:rPr>
              <a:t>wie </a:t>
            </a:r>
            <a:r>
              <a:rPr lang="de-DE" sz="2000" b="1" dirty="0" smtClean="0">
                <a:solidFill>
                  <a:srgbClr val="004B7C"/>
                </a:solidFill>
                <a:latin typeface="Arial Narrow" panose="020B0606020202030204" pitchFamily="34" charset="0"/>
              </a:rPr>
              <a:t>Pop-up-Radwege, Fahrradstraßen, verkehrsberuhigte Zonen, Poller </a:t>
            </a:r>
            <a:r>
              <a:rPr lang="de-DE" sz="2000" dirty="0" smtClean="0">
                <a:solidFill>
                  <a:srgbClr val="004B7C"/>
                </a:solidFill>
                <a:latin typeface="Arial Narrow" panose="020B0606020202030204" pitchFamily="34" charset="0"/>
              </a:rPr>
              <a:t>zum Schutz gegen Durchgangsverkehr (Berlin, München, Stuttgart, Düsseldorf). 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2000" dirty="0" smtClean="0">
                <a:solidFill>
                  <a:srgbClr val="004B7C"/>
                </a:solidFill>
                <a:latin typeface="Arial Narrow" panose="020B0606020202030204" pitchFamily="34" charset="0"/>
              </a:rPr>
              <a:t>Bessere </a:t>
            </a:r>
            <a:r>
              <a:rPr lang="de-DE" sz="2000" b="1" dirty="0" err="1" smtClean="0">
                <a:solidFill>
                  <a:srgbClr val="004B7C"/>
                </a:solidFill>
                <a:latin typeface="Arial Narrow" panose="020B0606020202030204" pitchFamily="34" charset="0"/>
              </a:rPr>
              <a:t>Falschparkerkontrolle</a:t>
            </a:r>
            <a:r>
              <a:rPr lang="de-DE" sz="2000" b="1" dirty="0" smtClean="0">
                <a:solidFill>
                  <a:srgbClr val="004B7C"/>
                </a:solidFill>
                <a:latin typeface="Arial Narrow" panose="020B0606020202030204" pitchFamily="34" charset="0"/>
              </a:rPr>
              <a:t> </a:t>
            </a:r>
            <a:r>
              <a:rPr lang="de-DE" sz="2000" dirty="0" smtClean="0">
                <a:solidFill>
                  <a:srgbClr val="004B7C"/>
                </a:solidFill>
                <a:latin typeface="Arial Narrow" panose="020B0606020202030204" pitchFamily="34" charset="0"/>
              </a:rPr>
              <a:t>in Frankfurt und Düsseldorf wahrgenommen.</a:t>
            </a:r>
            <a:endParaRPr lang="de-DE" sz="2000" baseline="0" dirty="0" smtClean="0"/>
          </a:p>
          <a:p>
            <a:pPr marL="800100" lvl="1" indent="-342900">
              <a:buFontTx/>
              <a:buChar char="-"/>
            </a:pPr>
            <a:r>
              <a:rPr lang="de-DE" sz="2000" dirty="0" smtClean="0"/>
              <a:t>Kurzfristige Verbesserungen</a:t>
            </a:r>
            <a:r>
              <a:rPr lang="de-DE" sz="2000" baseline="0" dirty="0" smtClean="0"/>
              <a:t> (</a:t>
            </a:r>
            <a:r>
              <a:rPr lang="de-DE" sz="2000" dirty="0" smtClean="0"/>
              <a:t>Debatten zum Radverkehr, Werbung, Medienberichte, Radverkehrsförderung in letzter Zeit)</a:t>
            </a:r>
          </a:p>
          <a:p>
            <a:pPr marL="800100" lvl="1" indent="-342900">
              <a:buFontTx/>
              <a:buChar char="-"/>
            </a:pPr>
            <a:r>
              <a:rPr lang="de-DE" sz="2000" dirty="0" smtClean="0"/>
              <a:t>Handfeste Signale, politischer Mut und aktives Verwaltungshandeln</a:t>
            </a:r>
            <a:r>
              <a:rPr lang="de-DE" sz="2000" baseline="0" dirty="0" smtClean="0"/>
              <a:t> wird von den Menschen sehr wohl wahrgenommen und im FKT</a:t>
            </a:r>
            <a:r>
              <a:rPr lang="de-DE" sz="2000" dirty="0" smtClean="0"/>
              <a:t> belohnt!</a:t>
            </a:r>
            <a:r>
              <a:rPr lang="de-DE" sz="2000" baseline="0" dirty="0" smtClean="0"/>
              <a:t> </a:t>
            </a:r>
            <a:endParaRPr lang="de-DE" sz="20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5B7E-47A2-49FE-A56B-1FBD2A31170C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3567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Auch bei Schulnote Drei ist noch viel Luft nach oben</a:t>
            </a:r>
            <a:r>
              <a:rPr lang="de-DE" baseline="0" dirty="0" smtClean="0"/>
              <a:t>.</a:t>
            </a:r>
            <a:endParaRPr lang="de-DE" dirty="0" smtClean="0"/>
          </a:p>
          <a:p>
            <a:r>
              <a:rPr lang="de-DE" dirty="0" smtClean="0"/>
              <a:t>Ein</a:t>
            </a:r>
            <a:r>
              <a:rPr lang="de-DE" baseline="0" dirty="0" smtClean="0"/>
              <a:t> „B</a:t>
            </a:r>
            <a:r>
              <a:rPr lang="de-DE" dirty="0" smtClean="0"/>
              <a:t>efriedigend“ bei der Fahrradfreundlichkeit ist noch keine</a:t>
            </a:r>
            <a:r>
              <a:rPr lang="de-DE" baseline="0" dirty="0" smtClean="0"/>
              <a:t> Glanzleistung.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5B7E-47A2-49FE-A56B-1FBD2A31170C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6817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Gab es im Corona-Jahr eine Trendwende?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5B7E-47A2-49FE-A56B-1FBD2A31170C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9149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dirty="0" smtClean="0"/>
              <a:t>In</a:t>
            </a:r>
            <a:r>
              <a:rPr lang="de-DE" sz="1200" baseline="0" dirty="0" smtClean="0"/>
              <a:t> der Krise sind viele Menschen auf das Fahrrad gestiegen, (um den ÖPNV zu meiden, um sich wegen Homeoffice mehr zu bewegen und zu Ausflügen).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5B7E-47A2-49FE-A56B-1FBD2A31170C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6019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aseline="0" dirty="0" smtClean="0">
                <a:solidFill>
                  <a:srgbClr val="004B7C"/>
                </a:solidFill>
                <a:latin typeface="Arial Narrow" panose="020B0606020202030204" pitchFamily="34" charset="0"/>
              </a:rPr>
              <a:t>Verkaufsrekord: </a:t>
            </a:r>
            <a:r>
              <a:rPr lang="de-DE" sz="1200" baseline="0" dirty="0" smtClean="0"/>
              <a:t>Fachhandel und Werkstätten wurden geradezu überrannt. </a:t>
            </a:r>
            <a:endParaRPr lang="de-DE" sz="120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5B7E-47A2-49FE-A56B-1FBD2A31170C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6908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smtClean="0"/>
              <a:t>Fahrradboom wird</a:t>
            </a:r>
            <a:r>
              <a:rPr lang="de-DE" sz="1200" baseline="0" dirty="0" smtClean="0"/>
              <a:t> auch im Fahrradklima-Test sichtbar!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aseline="0" dirty="0" smtClean="0"/>
              <a:t>Breites Interesse: Nimmt stark zu, 85%  der Teilnehmenden sind inzwischen Nicht-ADFC-Mitglieder.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145B7E-47A2-49FE-A56B-1FBD2A31170C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49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2"/>
          <p:cNvSpPr>
            <a:spLocks noGrp="1"/>
          </p:cNvSpPr>
          <p:nvPr>
            <p:ph idx="1" hasCustomPrompt="1"/>
          </p:nvPr>
        </p:nvSpPr>
        <p:spPr>
          <a:xfrm>
            <a:off x="755650" y="925006"/>
            <a:ext cx="6372514" cy="564356"/>
          </a:xfrm>
        </p:spPr>
        <p:txBody>
          <a:bodyPr/>
          <a:lstStyle>
            <a:lvl1pPr>
              <a:defRPr sz="2800" b="0">
                <a:solidFill>
                  <a:srgbClr val="004B7C"/>
                </a:solidFill>
              </a:defRPr>
            </a:lvl1pPr>
            <a:lvl2pPr>
              <a:defRPr b="0">
                <a:solidFill>
                  <a:srgbClr val="004B7C"/>
                </a:solidFill>
              </a:defRPr>
            </a:lvl2pPr>
            <a:lvl3pPr>
              <a:defRPr b="0">
                <a:solidFill>
                  <a:srgbClr val="004B7C"/>
                </a:solidFill>
              </a:defRPr>
            </a:lvl3pPr>
            <a:lvl4pPr>
              <a:defRPr b="0">
                <a:solidFill>
                  <a:srgbClr val="004B7C"/>
                </a:solidFill>
              </a:defRPr>
            </a:lvl4pPr>
            <a:lvl5pPr>
              <a:defRPr b="0">
                <a:solidFill>
                  <a:srgbClr val="004B7C"/>
                </a:solidFill>
              </a:defRPr>
            </a:lvl5pPr>
          </a:lstStyle>
          <a:p>
            <a:pPr lvl="0"/>
            <a:r>
              <a:rPr lang="de-DE" dirty="0" smtClean="0"/>
              <a:t>Überschrift</a:t>
            </a:r>
          </a:p>
        </p:txBody>
      </p:sp>
    </p:spTree>
    <p:extLst>
      <p:ext uri="{BB962C8B-B14F-4D97-AF65-F5344CB8AC3E}">
        <p14:creationId xmlns:p14="http://schemas.microsoft.com/office/powerpoint/2010/main" val="29617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92493" y="586979"/>
            <a:ext cx="7772400" cy="1207294"/>
          </a:xfrm>
          <a:prstGeom prst="rect">
            <a:avLst/>
          </a:prstGeom>
        </p:spPr>
        <p:txBody>
          <a:bodyPr wrap="square" lIns="0" anchor="b"/>
          <a:lstStyle>
            <a:lvl1pPr algn="l">
              <a:lnSpc>
                <a:spcPts val="6000"/>
              </a:lnSpc>
              <a:defRPr sz="4000" b="0">
                <a:solidFill>
                  <a:srgbClr val="004B7C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92493" y="1947149"/>
            <a:ext cx="6400800" cy="1314450"/>
          </a:xfrm>
        </p:spPr>
        <p:txBody>
          <a:bodyPr tIns="180000"/>
          <a:lstStyle>
            <a:lvl1pPr defTabSz="873125">
              <a:lnSpc>
                <a:spcPts val="2800"/>
              </a:lnSpc>
              <a:buClr>
                <a:srgbClr val="F0C200"/>
              </a:buClr>
              <a:buFont typeface="Arial Narrow" pitchFamily="34" charset="0"/>
              <a:buNone/>
              <a:defRPr sz="2400" b="0">
                <a:solidFill>
                  <a:srgbClr val="004B7C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93" y="3220037"/>
            <a:ext cx="5527233" cy="153120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691" y="3589728"/>
            <a:ext cx="1319653" cy="132723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179" y="246851"/>
            <a:ext cx="1732749" cy="668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2950" y="279797"/>
            <a:ext cx="8229600" cy="547688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solidFill>
                  <a:srgbClr val="004B7C"/>
                </a:solidFill>
              </a:defRPr>
            </a:lvl1pPr>
            <a:lvl2pPr>
              <a:defRPr b="0">
                <a:solidFill>
                  <a:srgbClr val="004B7C"/>
                </a:solidFill>
              </a:defRPr>
            </a:lvl2pPr>
            <a:lvl3pPr>
              <a:defRPr b="0">
                <a:solidFill>
                  <a:srgbClr val="004B7C"/>
                </a:solidFill>
              </a:defRPr>
            </a:lvl3pPr>
            <a:lvl4pPr>
              <a:defRPr b="0">
                <a:solidFill>
                  <a:srgbClr val="004B7C"/>
                </a:solidFill>
              </a:defRPr>
            </a:lvl4pPr>
            <a:lvl5pPr>
              <a:defRPr b="0">
                <a:solidFill>
                  <a:srgbClr val="004B7C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2950" y="279797"/>
            <a:ext cx="8229600" cy="5476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B7C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755650" y="883444"/>
            <a:ext cx="3960000" cy="3394472"/>
          </a:xfrm>
        </p:spPr>
        <p:txBody>
          <a:bodyPr/>
          <a:lstStyle>
            <a:lvl1pPr>
              <a:defRPr b="0">
                <a:solidFill>
                  <a:srgbClr val="004B7C"/>
                </a:solidFill>
              </a:defRPr>
            </a:lvl1pPr>
            <a:lvl2pPr>
              <a:defRPr b="0">
                <a:solidFill>
                  <a:srgbClr val="004B7C"/>
                </a:solidFill>
              </a:defRPr>
            </a:lvl2pPr>
            <a:lvl3pPr>
              <a:defRPr b="0">
                <a:solidFill>
                  <a:srgbClr val="004B7C"/>
                </a:solidFill>
              </a:defRPr>
            </a:lvl3pPr>
            <a:lvl4pPr>
              <a:defRPr b="0">
                <a:solidFill>
                  <a:srgbClr val="004B7C"/>
                </a:solidFill>
              </a:defRPr>
            </a:lvl4pPr>
            <a:lvl5pPr>
              <a:defRPr b="0">
                <a:solidFill>
                  <a:srgbClr val="004B7C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0"/>
          </p:nvPr>
        </p:nvSpPr>
        <p:spPr>
          <a:xfrm>
            <a:off x="5021580" y="883444"/>
            <a:ext cx="3960000" cy="3394472"/>
          </a:xfrm>
        </p:spPr>
        <p:txBody>
          <a:bodyPr/>
          <a:lstStyle>
            <a:lvl1pPr>
              <a:defRPr b="0">
                <a:solidFill>
                  <a:srgbClr val="004B7C"/>
                </a:solidFill>
              </a:defRPr>
            </a:lvl1pPr>
            <a:lvl2pPr>
              <a:defRPr b="0">
                <a:solidFill>
                  <a:srgbClr val="004B7C"/>
                </a:solidFill>
              </a:defRPr>
            </a:lvl2pPr>
            <a:lvl3pPr>
              <a:defRPr b="0">
                <a:solidFill>
                  <a:srgbClr val="004B7C"/>
                </a:solidFill>
              </a:defRPr>
            </a:lvl3pPr>
            <a:lvl4pPr>
              <a:defRPr b="0">
                <a:solidFill>
                  <a:srgbClr val="004B7C"/>
                </a:solidFill>
              </a:defRPr>
            </a:lvl4pPr>
            <a:lvl5pPr>
              <a:defRPr b="0">
                <a:solidFill>
                  <a:srgbClr val="004B7C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118364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925006"/>
            <a:ext cx="8229600" cy="33944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90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dirty="0" smtClean="0"/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7677150" y="4826794"/>
            <a:ext cx="1447800" cy="211931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tIns="90000" bIns="90000" anchor="ctr"/>
          <a:lstStyle/>
          <a:p>
            <a:endParaRPr lang="de-DE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181536"/>
              </p:ext>
            </p:extLst>
          </p:nvPr>
        </p:nvGraphicFramePr>
        <p:xfrm>
          <a:off x="761996" y="4708108"/>
          <a:ext cx="7793185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3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12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68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2000"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rgbClr val="004B7C"/>
                          </a:solidFill>
                        </a:rPr>
                        <a:t>ADFC-Fahrradklima-Test 2020</a:t>
                      </a:r>
                      <a:endParaRPr lang="de-DE" sz="1100" b="0" dirty="0">
                        <a:solidFill>
                          <a:srgbClr val="004B7C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 smtClean="0">
                          <a:solidFill>
                            <a:srgbClr val="004B7C"/>
                          </a:solidFill>
                        </a:rPr>
                        <a:t>|</a:t>
                      </a:r>
                      <a:endParaRPr lang="de-DE" sz="1100" b="0" dirty="0">
                        <a:solidFill>
                          <a:srgbClr val="004B7C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b="0" dirty="0">
                        <a:solidFill>
                          <a:srgbClr val="004B7C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b="0" dirty="0" smtClean="0">
                          <a:solidFill>
                            <a:srgbClr val="004B7C"/>
                          </a:solidFill>
                        </a:rPr>
                        <a:t>|</a:t>
                      </a:r>
                      <a:endParaRPr lang="de-DE" sz="1100" b="0" dirty="0">
                        <a:solidFill>
                          <a:srgbClr val="004B7C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dirty="0" smtClean="0">
                          <a:solidFill>
                            <a:srgbClr val="004B7C"/>
                          </a:solidFill>
                        </a:rPr>
                        <a:t>16.03.2021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000">
                <a:tc>
                  <a:txBody>
                    <a:bodyPr/>
                    <a:lstStyle/>
                    <a:p>
                      <a:endParaRPr lang="de-DE" sz="1100" b="0" dirty="0">
                        <a:solidFill>
                          <a:srgbClr val="004B7C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b="0" dirty="0">
                        <a:solidFill>
                          <a:srgbClr val="004B7C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b="0" dirty="0">
                        <a:solidFill>
                          <a:srgbClr val="004B7C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100" b="0" dirty="0">
                        <a:solidFill>
                          <a:srgbClr val="004B7C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100" b="0" dirty="0" smtClean="0">
                        <a:solidFill>
                          <a:srgbClr val="004B7C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1775624"/>
                  </a:ext>
                </a:extLst>
              </a:tr>
            </a:tbl>
          </a:graphicData>
        </a:graphic>
      </p:graphicFrame>
      <p:sp>
        <p:nvSpPr>
          <p:cNvPr id="12" name="Textfeld 11"/>
          <p:cNvSpPr txBox="1">
            <a:spLocks noChangeAspect="1"/>
          </p:cNvSpPr>
          <p:nvPr/>
        </p:nvSpPr>
        <p:spPr>
          <a:xfrm>
            <a:off x="6184538" y="4729486"/>
            <a:ext cx="900112" cy="1890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fld id="{0BA70272-E83B-4B3C-918C-60DA2448AA16}" type="slidenum">
              <a:rPr lang="de-DE" sz="1100" b="0" smtClean="0">
                <a:solidFill>
                  <a:srgbClr val="004B7C"/>
                </a:solidFill>
              </a:rPr>
              <a:pPr/>
              <a:t>‹Nr.›</a:t>
            </a:fld>
            <a:endParaRPr lang="de-DE" sz="1400" b="0" dirty="0">
              <a:solidFill>
                <a:srgbClr val="004B7C"/>
              </a:solidFill>
            </a:endParaRPr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755650" y="4621515"/>
            <a:ext cx="7884000" cy="0"/>
          </a:xfrm>
          <a:prstGeom prst="line">
            <a:avLst/>
          </a:prstGeom>
          <a:noFill/>
          <a:ln w="9525">
            <a:solidFill>
              <a:srgbClr val="E365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661" y="250103"/>
            <a:ext cx="1289865" cy="49425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8" b="28997"/>
          <a:stretch/>
        </p:blipFill>
        <p:spPr>
          <a:xfrm>
            <a:off x="284817" y="166602"/>
            <a:ext cx="1517660" cy="7916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4" r:id="rId2"/>
    <p:sldLayoutId id="2147483655" r:id="rId3"/>
    <p:sldLayoutId id="2147483657" r:id="rId4"/>
    <p:sldLayoutId id="2147483658" r:id="rId5"/>
  </p:sldLayoutIdLst>
  <p:hf sldNum="0" hdr="0" ftr="0" dt="0"/>
  <p:txStyles>
    <p:titleStyle>
      <a:lvl1pPr algn="l" defTabSz="915988" rtl="0" eaLnBrk="1" fontAlgn="base" hangingPunct="1">
        <a:lnSpc>
          <a:spcPts val="3600"/>
        </a:lnSpc>
        <a:spcBef>
          <a:spcPct val="0"/>
        </a:spcBef>
        <a:spcAft>
          <a:spcPct val="100000"/>
        </a:spcAft>
        <a:defRPr sz="2800" b="0">
          <a:solidFill>
            <a:srgbClr val="004B7C"/>
          </a:solidFill>
          <a:latin typeface="+mj-lt"/>
          <a:ea typeface="+mj-ea"/>
          <a:cs typeface="+mj-cs"/>
        </a:defRPr>
      </a:lvl1pPr>
      <a:lvl2pPr algn="l" defTabSz="915988" rtl="0" eaLnBrk="1" fontAlgn="base" hangingPunct="1">
        <a:lnSpc>
          <a:spcPts val="3600"/>
        </a:lnSpc>
        <a:spcBef>
          <a:spcPct val="0"/>
        </a:spcBef>
        <a:spcAft>
          <a:spcPct val="100000"/>
        </a:spcAft>
        <a:defRPr sz="3600" b="1">
          <a:solidFill>
            <a:srgbClr val="1D3569"/>
          </a:solidFill>
          <a:latin typeface="Arial Narrow" pitchFamily="34" charset="0"/>
        </a:defRPr>
      </a:lvl2pPr>
      <a:lvl3pPr algn="l" defTabSz="915988" rtl="0" eaLnBrk="1" fontAlgn="base" hangingPunct="1">
        <a:lnSpc>
          <a:spcPts val="3600"/>
        </a:lnSpc>
        <a:spcBef>
          <a:spcPct val="0"/>
        </a:spcBef>
        <a:spcAft>
          <a:spcPct val="100000"/>
        </a:spcAft>
        <a:defRPr sz="3600" b="1">
          <a:solidFill>
            <a:srgbClr val="1D3569"/>
          </a:solidFill>
          <a:latin typeface="Arial Narrow" pitchFamily="34" charset="0"/>
        </a:defRPr>
      </a:lvl3pPr>
      <a:lvl4pPr algn="l" defTabSz="915988" rtl="0" eaLnBrk="1" fontAlgn="base" hangingPunct="1">
        <a:lnSpc>
          <a:spcPts val="3600"/>
        </a:lnSpc>
        <a:spcBef>
          <a:spcPct val="0"/>
        </a:spcBef>
        <a:spcAft>
          <a:spcPct val="100000"/>
        </a:spcAft>
        <a:defRPr sz="3600" b="1">
          <a:solidFill>
            <a:srgbClr val="1D3569"/>
          </a:solidFill>
          <a:latin typeface="Arial Narrow" pitchFamily="34" charset="0"/>
        </a:defRPr>
      </a:lvl4pPr>
      <a:lvl5pPr algn="l" defTabSz="915988" rtl="0" eaLnBrk="1" fontAlgn="base" hangingPunct="1">
        <a:lnSpc>
          <a:spcPts val="3600"/>
        </a:lnSpc>
        <a:spcBef>
          <a:spcPct val="0"/>
        </a:spcBef>
        <a:spcAft>
          <a:spcPct val="100000"/>
        </a:spcAft>
        <a:defRPr sz="3600" b="1">
          <a:solidFill>
            <a:srgbClr val="1D3569"/>
          </a:solidFill>
          <a:latin typeface="Arial Narrow" pitchFamily="34" charset="0"/>
        </a:defRPr>
      </a:lvl5pPr>
      <a:lvl6pPr marL="457200" algn="l" defTabSz="915988" rtl="0" eaLnBrk="1" fontAlgn="base" hangingPunct="1">
        <a:lnSpc>
          <a:spcPts val="3600"/>
        </a:lnSpc>
        <a:spcBef>
          <a:spcPct val="0"/>
        </a:spcBef>
        <a:spcAft>
          <a:spcPct val="100000"/>
        </a:spcAft>
        <a:defRPr sz="3600" b="1">
          <a:solidFill>
            <a:srgbClr val="1D3569"/>
          </a:solidFill>
          <a:latin typeface="Arial Narrow" pitchFamily="34" charset="0"/>
        </a:defRPr>
      </a:lvl6pPr>
      <a:lvl7pPr marL="914400" algn="l" defTabSz="915988" rtl="0" eaLnBrk="1" fontAlgn="base" hangingPunct="1">
        <a:lnSpc>
          <a:spcPts val="3600"/>
        </a:lnSpc>
        <a:spcBef>
          <a:spcPct val="0"/>
        </a:spcBef>
        <a:spcAft>
          <a:spcPct val="100000"/>
        </a:spcAft>
        <a:defRPr sz="3600" b="1">
          <a:solidFill>
            <a:srgbClr val="1D3569"/>
          </a:solidFill>
          <a:latin typeface="Arial Narrow" pitchFamily="34" charset="0"/>
        </a:defRPr>
      </a:lvl7pPr>
      <a:lvl8pPr marL="1371600" algn="l" defTabSz="915988" rtl="0" eaLnBrk="1" fontAlgn="base" hangingPunct="1">
        <a:lnSpc>
          <a:spcPts val="3600"/>
        </a:lnSpc>
        <a:spcBef>
          <a:spcPct val="0"/>
        </a:spcBef>
        <a:spcAft>
          <a:spcPct val="100000"/>
        </a:spcAft>
        <a:defRPr sz="3600" b="1">
          <a:solidFill>
            <a:srgbClr val="1D3569"/>
          </a:solidFill>
          <a:latin typeface="Arial Narrow" pitchFamily="34" charset="0"/>
        </a:defRPr>
      </a:lvl8pPr>
      <a:lvl9pPr marL="1828800" algn="l" defTabSz="915988" rtl="0" eaLnBrk="1" fontAlgn="base" hangingPunct="1">
        <a:lnSpc>
          <a:spcPts val="3600"/>
        </a:lnSpc>
        <a:spcBef>
          <a:spcPct val="0"/>
        </a:spcBef>
        <a:spcAft>
          <a:spcPct val="100000"/>
        </a:spcAft>
        <a:defRPr sz="3600" b="1">
          <a:solidFill>
            <a:srgbClr val="1D3569"/>
          </a:solidFill>
          <a:latin typeface="Arial Narrow" pitchFamily="34" charset="0"/>
        </a:defRPr>
      </a:lvl9pPr>
    </p:titleStyle>
    <p:bodyStyle>
      <a:lvl1pPr algn="l" defTabSz="915988" rtl="0" eaLnBrk="1" fontAlgn="base" hangingPunct="1">
        <a:lnSpc>
          <a:spcPct val="100000"/>
        </a:lnSpc>
        <a:spcBef>
          <a:spcPts val="600"/>
        </a:spcBef>
        <a:spcAft>
          <a:spcPct val="0"/>
        </a:spcAft>
        <a:defRPr sz="1800" b="0">
          <a:solidFill>
            <a:srgbClr val="004B7C"/>
          </a:solidFill>
          <a:latin typeface="+mn-lt"/>
          <a:ea typeface="+mn-ea"/>
          <a:cs typeface="+mn-cs"/>
        </a:defRPr>
      </a:lvl1pPr>
      <a:lvl2pPr marL="182563" indent="-182563" algn="l" defTabSz="915988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EF7F01"/>
        </a:buClr>
        <a:buSzPct val="120000"/>
        <a:buFont typeface="Arial" pitchFamily="34" charset="0"/>
        <a:buChar char="•"/>
        <a:defRPr b="1">
          <a:solidFill>
            <a:srgbClr val="1D3569"/>
          </a:solidFill>
          <a:latin typeface="+mn-lt"/>
          <a:ea typeface="+mn-ea"/>
          <a:cs typeface="+mn-cs"/>
        </a:defRPr>
      </a:lvl2pPr>
      <a:lvl3pPr marL="361950" marR="0" indent="-180975" algn="l" defTabSz="915988" rtl="0" eaLnBrk="1" fontAlgn="ctr" latinLnBrk="0" hangingPunct="1">
        <a:lnSpc>
          <a:spcPct val="100000"/>
        </a:lnSpc>
        <a:spcBef>
          <a:spcPts val="600"/>
        </a:spcBef>
        <a:spcAft>
          <a:spcPct val="0"/>
        </a:spcAft>
        <a:buClr>
          <a:srgbClr val="EF7F01"/>
        </a:buClr>
        <a:buSzPct val="120000"/>
        <a:buFont typeface="Arial" pitchFamily="34" charset="0"/>
        <a:buChar char="•"/>
        <a:tabLst/>
        <a:defRPr sz="1800" b="1">
          <a:solidFill>
            <a:srgbClr val="1D3569"/>
          </a:solidFill>
          <a:latin typeface="+mn-lt"/>
          <a:ea typeface="+mn-ea"/>
          <a:cs typeface="+mn-cs"/>
        </a:defRPr>
      </a:lvl3pPr>
      <a:lvl4pPr marL="546100" indent="-179388" algn="l" defTabSz="915988" rtl="0" eaLnBrk="1" fontAlgn="ctr" hangingPunct="1">
        <a:lnSpc>
          <a:spcPct val="100000"/>
        </a:lnSpc>
        <a:spcBef>
          <a:spcPts val="600"/>
        </a:spcBef>
        <a:spcAft>
          <a:spcPct val="0"/>
        </a:spcAft>
        <a:buClr>
          <a:srgbClr val="EF7F01"/>
        </a:buClr>
        <a:buSzPct val="120000"/>
        <a:buFont typeface="Arial Narrow" pitchFamily="34" charset="0"/>
        <a:buChar char="•"/>
        <a:defRPr sz="1800" b="1">
          <a:solidFill>
            <a:srgbClr val="1D3569"/>
          </a:solidFill>
          <a:latin typeface="+mn-lt"/>
          <a:ea typeface="+mn-ea"/>
          <a:cs typeface="+mn-cs"/>
        </a:defRPr>
      </a:lvl4pPr>
      <a:lvl5pPr marL="712788" marR="0" indent="-165100" algn="l" defTabSz="915988" rtl="0" eaLnBrk="1" fontAlgn="ctr" latinLnBrk="0" hangingPunct="1">
        <a:lnSpc>
          <a:spcPct val="100000"/>
        </a:lnSpc>
        <a:spcBef>
          <a:spcPts val="600"/>
        </a:spcBef>
        <a:spcAft>
          <a:spcPct val="0"/>
        </a:spcAft>
        <a:buClr>
          <a:srgbClr val="EF7F01"/>
        </a:buClr>
        <a:buSzPct val="120000"/>
        <a:buFont typeface="Arial Narrow" pitchFamily="34" charset="0"/>
        <a:buChar char="•"/>
        <a:tabLst/>
        <a:defRPr sz="1800" b="1">
          <a:solidFill>
            <a:srgbClr val="1D3569"/>
          </a:solidFill>
          <a:latin typeface="+mn-lt"/>
          <a:ea typeface="+mn-ea"/>
          <a:cs typeface="+mn-cs"/>
        </a:defRPr>
      </a:lvl5pPr>
      <a:lvl6pPr marL="893763" indent="-179388" algn="l" defTabSz="915988" rtl="0" eaLnBrk="1" fontAlgn="ctr" hangingPunct="1">
        <a:lnSpc>
          <a:spcPct val="100000"/>
        </a:lnSpc>
        <a:spcBef>
          <a:spcPts val="600"/>
        </a:spcBef>
        <a:spcAft>
          <a:spcPct val="0"/>
        </a:spcAft>
        <a:buClr>
          <a:srgbClr val="EF7F01"/>
        </a:buClr>
        <a:buSzPct val="120000"/>
        <a:buFont typeface="Arial Narrow" pitchFamily="34" charset="0"/>
        <a:buChar char="•"/>
        <a:defRPr sz="1800" b="1">
          <a:solidFill>
            <a:srgbClr val="1D3569"/>
          </a:solidFill>
          <a:latin typeface="+mn-lt"/>
          <a:ea typeface="+mn-ea"/>
          <a:cs typeface="+mn-cs"/>
        </a:defRPr>
      </a:lvl6pPr>
      <a:lvl7pPr marL="1076325" indent="-180975" algn="l" defTabSz="915988" rtl="0" eaLnBrk="1" fontAlgn="ctr" hangingPunct="1">
        <a:lnSpc>
          <a:spcPct val="100000"/>
        </a:lnSpc>
        <a:spcBef>
          <a:spcPts val="600"/>
        </a:spcBef>
        <a:spcAft>
          <a:spcPct val="0"/>
        </a:spcAft>
        <a:buClr>
          <a:srgbClr val="EF7F01"/>
        </a:buClr>
        <a:buSzPct val="120000"/>
        <a:buFont typeface="Arial Narrow" pitchFamily="34" charset="0"/>
        <a:buChar char="•"/>
        <a:defRPr sz="1800" b="1">
          <a:solidFill>
            <a:srgbClr val="1D3569"/>
          </a:solidFill>
          <a:latin typeface="+mn-lt"/>
          <a:ea typeface="+mn-ea"/>
          <a:cs typeface="+mn-cs"/>
        </a:defRPr>
      </a:lvl7pPr>
      <a:lvl8pPr marL="1255713" indent="-179388" algn="l" defTabSz="915988" rtl="0" eaLnBrk="1" fontAlgn="ctr" hangingPunct="1">
        <a:lnSpc>
          <a:spcPct val="100000"/>
        </a:lnSpc>
        <a:spcBef>
          <a:spcPts val="600"/>
        </a:spcBef>
        <a:spcAft>
          <a:spcPct val="0"/>
        </a:spcAft>
        <a:buClr>
          <a:srgbClr val="EF7F01"/>
        </a:buClr>
        <a:buSzPct val="120000"/>
        <a:buFont typeface="Arial Narrow" pitchFamily="34" charset="0"/>
        <a:buChar char="•"/>
        <a:defRPr sz="1800" b="1">
          <a:solidFill>
            <a:srgbClr val="1D3569"/>
          </a:solidFill>
          <a:latin typeface="+mn-lt"/>
          <a:ea typeface="+mn-ea"/>
          <a:cs typeface="+mn-cs"/>
        </a:defRPr>
      </a:lvl8pPr>
      <a:lvl9pPr marL="2179638" indent="-165100" algn="l" defTabSz="915988" rtl="0" eaLnBrk="1" fontAlgn="ctr" hangingPunct="1">
        <a:lnSpc>
          <a:spcPct val="95000"/>
        </a:lnSpc>
        <a:spcBef>
          <a:spcPct val="30000"/>
        </a:spcBef>
        <a:spcAft>
          <a:spcPct val="0"/>
        </a:spcAft>
        <a:buClr>
          <a:srgbClr val="1D3569"/>
        </a:buClr>
        <a:buSzPct val="110000"/>
        <a:buFont typeface="Arial Narrow" pitchFamily="34" charset="0"/>
        <a:buChar char="•"/>
        <a:defRPr sz="1600">
          <a:solidFill>
            <a:srgbClr val="1D3569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4000" dirty="0" smtClean="0"/>
              <a:t>Botschaften </a:t>
            </a:r>
          </a:p>
          <a:p>
            <a:r>
              <a:rPr lang="de-DE" sz="4000" dirty="0" smtClean="0"/>
              <a:t>des ADFC-Fahrradklima-Test 2020</a:t>
            </a:r>
          </a:p>
          <a:p>
            <a:r>
              <a:rPr lang="de-DE" sz="3600" dirty="0" smtClean="0">
                <a:solidFill>
                  <a:schemeClr val="accent1"/>
                </a:solidFill>
              </a:rPr>
              <a:t>Was sagen uns die Ergebnisse?</a:t>
            </a:r>
          </a:p>
          <a:p>
            <a:endParaRPr lang="de-DE" sz="4000" dirty="0"/>
          </a:p>
        </p:txBody>
      </p:sp>
      <p:sp>
        <p:nvSpPr>
          <p:cNvPr id="2" name="Textfeld 1"/>
          <p:cNvSpPr txBox="1"/>
          <p:nvPr/>
        </p:nvSpPr>
        <p:spPr>
          <a:xfrm>
            <a:off x="2381387" y="3429274"/>
            <a:ext cx="58087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3200" b="0" dirty="0" smtClean="0">
                <a:solidFill>
                  <a:schemeClr val="accent1"/>
                </a:solidFill>
              </a:rPr>
              <a:t>Rebecca Peters </a:t>
            </a:r>
          </a:p>
          <a:p>
            <a:pPr algn="r"/>
            <a:r>
              <a:rPr lang="de-DE" sz="2000" b="0" dirty="0" smtClean="0">
                <a:solidFill>
                  <a:schemeClr val="tx2"/>
                </a:solidFill>
              </a:rPr>
              <a:t>Stellv. ADFC-Bundesvorsitzende</a:t>
            </a:r>
          </a:p>
        </p:txBody>
      </p:sp>
    </p:spTree>
    <p:extLst>
      <p:ext uri="{BB962C8B-B14F-4D97-AF65-F5344CB8AC3E}">
        <p14:creationId xmlns:p14="http://schemas.microsoft.com/office/powerpoint/2010/main" val="414005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3600" dirty="0" smtClean="0"/>
              <a:t>Interesse am Radverkehr wächst stark</a:t>
            </a:r>
          </a:p>
          <a:p>
            <a:r>
              <a:rPr lang="de-DE" sz="2800" dirty="0" smtClean="0">
                <a:solidFill>
                  <a:schemeClr val="accent1"/>
                </a:solidFill>
              </a:rPr>
              <a:t>Teilnahmerekord beim ADFC-Fahrradklima-Test</a:t>
            </a:r>
          </a:p>
          <a:p>
            <a:pPr marL="266700" lvl="1" indent="-266700">
              <a:buSzPct val="80000"/>
            </a:pPr>
            <a:r>
              <a:rPr lang="de-DE" sz="2800" dirty="0" smtClean="0"/>
              <a:t>Anzahl der Teilnehmenden nimmt stetig zu</a:t>
            </a:r>
          </a:p>
          <a:p>
            <a:pPr marL="266700" lvl="1" indent="-266700">
              <a:buSzPct val="80000"/>
            </a:pPr>
            <a:r>
              <a:rPr lang="de-DE" sz="2800" dirty="0" smtClean="0"/>
              <a:t>Zahl der bewerteten Kommunen steigt massiv an</a:t>
            </a:r>
          </a:p>
          <a:p>
            <a:pPr marL="266700" lvl="1" indent="-266700">
              <a:buSzPct val="80000"/>
            </a:pPr>
            <a:r>
              <a:rPr lang="de-DE" sz="2800" dirty="0" smtClean="0"/>
              <a:t>Fahrradklima bewegt auch Klein- und Mittelstädte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87723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46772" y="925006"/>
            <a:ext cx="8229600" cy="3394472"/>
          </a:xfrm>
        </p:spPr>
        <p:txBody>
          <a:bodyPr/>
          <a:lstStyle/>
          <a:p>
            <a:pPr marL="0" lvl="1" indent="0">
              <a:buNone/>
            </a:pPr>
            <a:r>
              <a:rPr lang="de-DE" sz="3600" dirty="0"/>
              <a:t>Radverkehr gewinnt an </a:t>
            </a:r>
            <a:r>
              <a:rPr lang="de-DE" sz="3600" dirty="0" smtClean="0"/>
              <a:t>Bedeutung</a:t>
            </a:r>
            <a:endParaRPr lang="de-DE" sz="3600" dirty="0" smtClean="0">
              <a:solidFill>
                <a:schemeClr val="accent1"/>
              </a:solidFill>
            </a:endParaRPr>
          </a:p>
          <a:p>
            <a:pPr marL="0" lvl="1" indent="0">
              <a:buNone/>
            </a:pPr>
            <a:r>
              <a:rPr lang="de-DE" sz="2800" dirty="0" smtClean="0">
                <a:solidFill>
                  <a:schemeClr val="accent1"/>
                </a:solidFill>
              </a:rPr>
              <a:t>Zwei Drittel sagen</a:t>
            </a:r>
            <a:r>
              <a:rPr lang="de-DE" sz="2800" dirty="0">
                <a:solidFill>
                  <a:schemeClr val="accent1"/>
                </a:solidFill>
              </a:rPr>
              <a:t>: D</a:t>
            </a:r>
            <a:r>
              <a:rPr lang="de-DE" sz="2800" dirty="0" smtClean="0">
                <a:solidFill>
                  <a:schemeClr val="accent1"/>
                </a:solidFill>
              </a:rPr>
              <a:t>ie </a:t>
            </a:r>
            <a:r>
              <a:rPr lang="de-DE" sz="2800" dirty="0">
                <a:solidFill>
                  <a:schemeClr val="accent1"/>
                </a:solidFill>
              </a:rPr>
              <a:t>Bedeutung des </a:t>
            </a:r>
            <a:r>
              <a:rPr lang="de-DE" sz="2800" dirty="0" smtClean="0">
                <a:solidFill>
                  <a:schemeClr val="accent1"/>
                </a:solidFill>
              </a:rPr>
              <a:t>Radverkehrs ist in </a:t>
            </a:r>
            <a:r>
              <a:rPr lang="de-DE" sz="2800" dirty="0">
                <a:solidFill>
                  <a:schemeClr val="accent1"/>
                </a:solidFill>
              </a:rPr>
              <a:t>der Krise </a:t>
            </a:r>
            <a:r>
              <a:rPr lang="de-DE" sz="2800" dirty="0" smtClean="0">
                <a:solidFill>
                  <a:schemeClr val="accent1"/>
                </a:solidFill>
              </a:rPr>
              <a:t>gewachsen! (in Metropolen </a:t>
            </a:r>
            <a:r>
              <a:rPr lang="de-DE" sz="2800" dirty="0">
                <a:solidFill>
                  <a:schemeClr val="accent1"/>
                </a:solidFill>
              </a:rPr>
              <a:t>sogar </a:t>
            </a:r>
            <a:r>
              <a:rPr lang="de-DE" sz="2800" dirty="0" smtClean="0">
                <a:solidFill>
                  <a:schemeClr val="accent1"/>
                </a:solidFill>
              </a:rPr>
              <a:t>82%)</a:t>
            </a:r>
            <a:endParaRPr lang="de-DE" sz="2800" dirty="0"/>
          </a:p>
          <a:p>
            <a:endParaRPr lang="de-DE" dirty="0"/>
          </a:p>
        </p:txBody>
      </p:sp>
      <p:pic>
        <p:nvPicPr>
          <p:cNvPr id="4" name="Picture 2" descr="\\ADFC-W28-SRV01\Benutzerverzeichnisse$\SvenjaGolombek\Desktop\f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82" y="2831977"/>
            <a:ext cx="7943984" cy="175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44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3582"/>
            <a:ext cx="9144000" cy="606933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741" y="37240"/>
            <a:ext cx="8593584" cy="1818195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r>
              <a:rPr lang="de-DE" sz="3600" dirty="0" smtClean="0"/>
              <a:t>Krise wird weltweit Transformationsbeschleuniger für aktive Mobilität </a:t>
            </a:r>
          </a:p>
          <a:p>
            <a:r>
              <a:rPr lang="de-DE" sz="3200" dirty="0" smtClean="0">
                <a:solidFill>
                  <a:schemeClr val="accent1"/>
                </a:solidFill>
              </a:rPr>
              <a:t>Pop </a:t>
            </a:r>
            <a:r>
              <a:rPr lang="de-DE" sz="3200" dirty="0" err="1" smtClean="0">
                <a:solidFill>
                  <a:schemeClr val="accent1"/>
                </a:solidFill>
              </a:rPr>
              <a:t>up</a:t>
            </a:r>
            <a:r>
              <a:rPr lang="de-DE" sz="3200" dirty="0" smtClean="0">
                <a:solidFill>
                  <a:schemeClr val="accent1"/>
                </a:solidFill>
              </a:rPr>
              <a:t> </a:t>
            </a:r>
            <a:r>
              <a:rPr lang="de-DE" sz="3200" dirty="0" err="1" smtClean="0">
                <a:solidFill>
                  <a:schemeClr val="accent1"/>
                </a:solidFill>
              </a:rPr>
              <a:t>Bikelane</a:t>
            </a:r>
            <a:r>
              <a:rPr lang="de-DE" sz="3200" dirty="0" smtClean="0">
                <a:solidFill>
                  <a:schemeClr val="accent1"/>
                </a:solidFill>
              </a:rPr>
              <a:t> in Bogota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823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627" y="1743075"/>
            <a:ext cx="4206885" cy="1976669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650" y="925005"/>
            <a:ext cx="8148653" cy="3620361"/>
          </a:xfrm>
        </p:spPr>
        <p:txBody>
          <a:bodyPr/>
          <a:lstStyle/>
          <a:p>
            <a:r>
              <a:rPr lang="de-DE" sz="3600" dirty="0" smtClean="0"/>
              <a:t>Wie </a:t>
            </a:r>
            <a:r>
              <a:rPr lang="de-DE" sz="3600" dirty="0"/>
              <a:t>h</a:t>
            </a:r>
            <a:r>
              <a:rPr lang="de-DE" sz="3600" dirty="0" smtClean="0"/>
              <a:t>aben deutsche Kommunen reagiert?</a:t>
            </a:r>
          </a:p>
          <a:p>
            <a:pPr marL="266700" indent="-266700">
              <a:buClr>
                <a:srgbClr val="EF7F01"/>
              </a:buClr>
              <a:buSzPct val="80000"/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rgbClr val="EF7F01"/>
                </a:solidFill>
              </a:rPr>
              <a:t>Gab es handfeste Signale                                                                für mehr Fahrradfreundlichkeit?</a:t>
            </a:r>
          </a:p>
          <a:p>
            <a:pPr marL="266700" indent="-266700">
              <a:buClr>
                <a:srgbClr val="EF7F01"/>
              </a:buClr>
              <a:buSzPct val="80000"/>
              <a:buFont typeface="Arial" panose="020B0604020202020204" pitchFamily="34" charset="0"/>
              <a:buChar char="•"/>
            </a:pPr>
            <a:r>
              <a:rPr lang="de-DE" sz="2800" dirty="0" smtClean="0">
                <a:solidFill>
                  <a:srgbClr val="EF7F01"/>
                </a:solidFill>
              </a:rPr>
              <a:t>Haben Bürgermeister*innen </a:t>
            </a:r>
            <a:r>
              <a:rPr lang="de-DE" sz="2800" dirty="0">
                <a:solidFill>
                  <a:srgbClr val="EF7F01"/>
                </a:solidFill>
              </a:rPr>
              <a:t> </a:t>
            </a:r>
            <a:r>
              <a:rPr lang="de-DE" sz="2800" dirty="0" smtClean="0">
                <a:solidFill>
                  <a:srgbClr val="EF7F01"/>
                </a:solidFill>
              </a:rPr>
              <a:t>                         Kommunalpolitiker*innen das                                          Fahrrad neu entdeckt?</a:t>
            </a:r>
          </a:p>
          <a:p>
            <a:endParaRPr lang="de-DE" sz="2800" dirty="0" smtClean="0"/>
          </a:p>
          <a:p>
            <a:endParaRPr lang="de-DE" sz="3600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80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398" y="1695533"/>
            <a:ext cx="4936067" cy="293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650" y="925005"/>
            <a:ext cx="8229600" cy="3620361"/>
          </a:xfrm>
        </p:spPr>
        <p:txBody>
          <a:bodyPr/>
          <a:lstStyle/>
          <a:p>
            <a:endParaRPr lang="de-DE" sz="3600" dirty="0" smtClean="0"/>
          </a:p>
          <a:p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649116" y="958790"/>
            <a:ext cx="83883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3600" b="0" dirty="0" smtClean="0">
                <a:solidFill>
                  <a:srgbClr val="004B7C"/>
                </a:solidFill>
              </a:rPr>
              <a:t>Politischer Wille für </a:t>
            </a:r>
            <a:r>
              <a:rPr lang="de-DE" sz="3600" b="0" dirty="0">
                <a:solidFill>
                  <a:srgbClr val="004B7C"/>
                </a:solidFill>
              </a:rPr>
              <a:t>mehr </a:t>
            </a:r>
            <a:r>
              <a:rPr lang="de-DE" sz="3600" b="0" dirty="0" smtClean="0">
                <a:solidFill>
                  <a:srgbClr val="004B7C"/>
                </a:solidFill>
              </a:rPr>
              <a:t>Fahrradfreundlichkeit und Schnellausbau </a:t>
            </a:r>
          </a:p>
          <a:p>
            <a:pPr algn="l"/>
            <a:r>
              <a:rPr lang="de-DE" sz="2800" b="0" dirty="0" smtClean="0">
                <a:solidFill>
                  <a:srgbClr val="EF7F01"/>
                </a:solidFill>
              </a:rPr>
              <a:t>Gesamtnote: Mangelhaft</a:t>
            </a:r>
            <a:endParaRPr lang="de-DE" sz="3600" b="0" dirty="0" smtClean="0">
              <a:solidFill>
                <a:srgbClr val="EF7F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75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85" y="-257449"/>
            <a:ext cx="9419208" cy="6255799"/>
          </a:xfrm>
          <a:prstGeom prst="rect">
            <a:avLst/>
          </a:prstGeom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68242" y="295500"/>
            <a:ext cx="7367421" cy="1982187"/>
          </a:xfrm>
          <a:solidFill>
            <a:schemeClr val="bg1">
              <a:alpha val="75000"/>
            </a:schemeClr>
          </a:solidFill>
          <a:ln>
            <a:solidFill>
              <a:srgbClr val="004B7C"/>
            </a:solidFill>
          </a:ln>
        </p:spPr>
        <p:txBody>
          <a:bodyPr lIns="216000"/>
          <a:lstStyle/>
          <a:p>
            <a:r>
              <a:rPr lang="de-DE" sz="3600" dirty="0" smtClean="0">
                <a:solidFill>
                  <a:srgbClr val="EF7F01"/>
                </a:solidFill>
              </a:rPr>
              <a:t>Ausnahmen nur in wenigen Großstädten</a:t>
            </a:r>
          </a:p>
          <a:p>
            <a:r>
              <a:rPr lang="de-DE" sz="3200" dirty="0" smtClean="0"/>
              <a:t>Hier werden handfeste </a:t>
            </a:r>
            <a:r>
              <a:rPr lang="de-DE" sz="3200" dirty="0"/>
              <a:t>Signale, </a:t>
            </a:r>
            <a:r>
              <a:rPr lang="de-DE" sz="3200" dirty="0" smtClean="0"/>
              <a:t>politischer </a:t>
            </a:r>
            <a:r>
              <a:rPr lang="de-DE" sz="3200" dirty="0"/>
              <a:t>Mut und aktives </a:t>
            </a:r>
            <a:r>
              <a:rPr lang="de-DE" sz="3200" dirty="0" smtClean="0"/>
              <a:t>Verwaltungshandeln belohnt</a:t>
            </a:r>
          </a:p>
          <a:p>
            <a:endParaRPr lang="de-DE" sz="3600" b="1" dirty="0" smtClean="0"/>
          </a:p>
          <a:p>
            <a:endParaRPr lang="de-DE" sz="3600" b="1" dirty="0"/>
          </a:p>
          <a:p>
            <a:endParaRPr lang="de-DE" sz="4000" dirty="0" smtClean="0">
              <a:solidFill>
                <a:schemeClr val="tx2"/>
              </a:solidFill>
            </a:endParaRPr>
          </a:p>
          <a:p>
            <a:endParaRPr lang="de-DE" sz="4000" dirty="0" smtClean="0">
              <a:solidFill>
                <a:schemeClr val="tx2"/>
              </a:solidFill>
            </a:endParaRPr>
          </a:p>
          <a:p>
            <a:endParaRPr lang="de-DE" sz="4000" dirty="0" smtClean="0">
              <a:solidFill>
                <a:schemeClr val="tx2"/>
              </a:solidFill>
            </a:endParaRPr>
          </a:p>
          <a:p>
            <a:r>
              <a:rPr lang="de-DE" sz="4000" dirty="0" smtClean="0">
                <a:solidFill>
                  <a:schemeClr val="tx2"/>
                </a:solidFill>
              </a:rPr>
              <a:t>  </a:t>
            </a:r>
            <a:endParaRPr lang="de-DE" sz="4000" dirty="0">
              <a:solidFill>
                <a:schemeClr val="tx2"/>
              </a:solidFill>
            </a:endParaRPr>
          </a:p>
          <a:p>
            <a:endParaRPr lang="de-DE" sz="4000" dirty="0" smtClean="0"/>
          </a:p>
        </p:txBody>
      </p:sp>
      <p:sp>
        <p:nvSpPr>
          <p:cNvPr id="5" name="Textfeld 4"/>
          <p:cNvSpPr txBox="1"/>
          <p:nvPr/>
        </p:nvSpPr>
        <p:spPr>
          <a:xfrm>
            <a:off x="6828718" y="4776192"/>
            <a:ext cx="24750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0" dirty="0">
                <a:solidFill>
                  <a:schemeClr val="bg1"/>
                </a:solidFill>
              </a:rPr>
              <a:t>© Peter Broytman via QIMBY, CC0</a:t>
            </a:r>
            <a:endParaRPr lang="de-DE" sz="1000" b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56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431" y="-1468975"/>
            <a:ext cx="9440655" cy="712340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2962" y="3375253"/>
            <a:ext cx="8851037" cy="1729409"/>
          </a:xfrm>
          <a:solidFill>
            <a:schemeClr val="bg1">
              <a:alpha val="75000"/>
            </a:schemeClr>
          </a:solidFill>
        </p:spPr>
        <p:txBody>
          <a:bodyPr lIns="216000"/>
          <a:lstStyle/>
          <a:p>
            <a:pPr marL="0" lvl="1" indent="0">
              <a:spcBef>
                <a:spcPts val="0"/>
              </a:spcBef>
              <a:buNone/>
            </a:pPr>
            <a:r>
              <a:rPr lang="de-DE" sz="3600" dirty="0"/>
              <a:t>Was wird </a:t>
            </a:r>
            <a:r>
              <a:rPr lang="de-DE" sz="3600" dirty="0" smtClean="0"/>
              <a:t>von Radfahrenden honoriert?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de-DE" sz="3200" dirty="0">
                <a:solidFill>
                  <a:schemeClr val="accent1"/>
                </a:solidFill>
              </a:rPr>
              <a:t>München + </a:t>
            </a:r>
            <a:r>
              <a:rPr lang="de-DE" sz="3200" dirty="0" smtClean="0">
                <a:solidFill>
                  <a:schemeClr val="accent1"/>
                </a:solidFill>
              </a:rPr>
              <a:t>Frankfurt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de-DE" sz="3200" dirty="0" smtClean="0">
                <a:solidFill>
                  <a:schemeClr val="accent1"/>
                </a:solidFill>
              </a:rPr>
              <a:t>Konsequente Falschparker-Kontrolle </a:t>
            </a:r>
          </a:p>
          <a:p>
            <a:pPr algn="ctr"/>
            <a:endParaRPr lang="de-DE" sz="3600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7274049" y="4568639"/>
            <a:ext cx="24413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000" b="0" dirty="0" smtClean="0">
                <a:solidFill>
                  <a:schemeClr val="bg1"/>
                </a:solidFill>
              </a:rPr>
              <a:t>© ADFC Frankfurt</a:t>
            </a:r>
          </a:p>
        </p:txBody>
      </p:sp>
    </p:spTree>
    <p:extLst>
      <p:ext uri="{BB962C8B-B14F-4D97-AF65-F5344CB8AC3E}">
        <p14:creationId xmlns:p14="http://schemas.microsoft.com/office/powerpoint/2010/main" val="254300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45288" y="-47777"/>
            <a:ext cx="11045682" cy="51835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606154" y="3761590"/>
            <a:ext cx="7447320" cy="1264371"/>
          </a:xfrm>
          <a:solidFill>
            <a:schemeClr val="bg1">
              <a:alpha val="75000"/>
            </a:schemeClr>
          </a:solidFill>
        </p:spPr>
        <p:txBody>
          <a:bodyPr lIns="216000"/>
          <a:lstStyle/>
          <a:p>
            <a:pPr marL="0" lvl="1" indent="0">
              <a:buNone/>
            </a:pPr>
            <a:r>
              <a:rPr lang="de-DE" sz="3200" dirty="0"/>
              <a:t>Was wird </a:t>
            </a:r>
            <a:r>
              <a:rPr lang="de-DE" sz="3200" dirty="0" smtClean="0"/>
              <a:t>von Radfahrenden honoriert? </a:t>
            </a:r>
          </a:p>
          <a:p>
            <a:pPr marL="0" lvl="1" indent="0">
              <a:buNone/>
            </a:pPr>
            <a:r>
              <a:rPr lang="de-DE" sz="2800" dirty="0" smtClean="0">
                <a:solidFill>
                  <a:schemeClr val="accent1"/>
                </a:solidFill>
              </a:rPr>
              <a:t>Berlin - Pragmatischer Schnellausbau in der Krise </a:t>
            </a:r>
          </a:p>
        </p:txBody>
      </p:sp>
    </p:spTree>
    <p:extLst>
      <p:ext uri="{BB962C8B-B14F-4D97-AF65-F5344CB8AC3E}">
        <p14:creationId xmlns:p14="http://schemas.microsoft.com/office/powerpoint/2010/main" val="198667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469962" cy="5143500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3956" y="3203177"/>
            <a:ext cx="7680911" cy="1846557"/>
          </a:xfrm>
          <a:solidFill>
            <a:schemeClr val="bg1">
              <a:alpha val="75000"/>
            </a:schemeClr>
          </a:solidFill>
        </p:spPr>
        <p:txBody>
          <a:bodyPr lIns="216000"/>
          <a:lstStyle/>
          <a:p>
            <a:pPr marL="0" lvl="1" indent="0">
              <a:buNone/>
            </a:pPr>
            <a:r>
              <a:rPr lang="de-DE" sz="3600" dirty="0"/>
              <a:t>Was </a:t>
            </a:r>
            <a:r>
              <a:rPr lang="de-DE" sz="3600" dirty="0" smtClean="0"/>
              <a:t>wird von Radfahrenden honoriert? </a:t>
            </a:r>
          </a:p>
          <a:p>
            <a:pPr marL="0" lvl="1" indent="0">
              <a:buNone/>
            </a:pPr>
            <a:r>
              <a:rPr lang="de-DE" sz="3200" dirty="0" smtClean="0">
                <a:solidFill>
                  <a:srgbClr val="EF7F01"/>
                </a:solidFill>
              </a:rPr>
              <a:t>Karlsruhe - Systematische Radverkehrsförderung und konsequenter Netzausbau</a:t>
            </a:r>
            <a:endParaRPr lang="de-DE" sz="3200" dirty="0">
              <a:solidFill>
                <a:srgbClr val="EF7F0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 rot="16200000">
            <a:off x="8374905" y="4128183"/>
            <a:ext cx="17844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000" b="0" dirty="0" smtClean="0">
                <a:solidFill>
                  <a:schemeClr val="bg1"/>
                </a:solidFill>
              </a:rPr>
              <a:t>© Stadt Karlsruhe</a:t>
            </a:r>
          </a:p>
        </p:txBody>
      </p:sp>
    </p:spTree>
    <p:extLst>
      <p:ext uri="{BB962C8B-B14F-4D97-AF65-F5344CB8AC3E}">
        <p14:creationId xmlns:p14="http://schemas.microsoft.com/office/powerpoint/2010/main" val="141939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650" y="925006"/>
            <a:ext cx="8229600" cy="3691382"/>
          </a:xfrm>
        </p:spPr>
        <p:txBody>
          <a:bodyPr/>
          <a:lstStyle/>
          <a:p>
            <a:pPr marL="0" lvl="1" indent="0">
              <a:buNone/>
            </a:pPr>
            <a:r>
              <a:rPr lang="de-DE" sz="3600" dirty="0"/>
              <a:t>Was </a:t>
            </a:r>
            <a:r>
              <a:rPr lang="de-DE" sz="3600" dirty="0" smtClean="0"/>
              <a:t>muss </a:t>
            </a:r>
            <a:r>
              <a:rPr lang="de-DE" sz="3600" dirty="0"/>
              <a:t>passieren? </a:t>
            </a:r>
            <a:endParaRPr lang="de-DE" sz="3600" dirty="0" smtClean="0"/>
          </a:p>
          <a:p>
            <a:pPr marL="0" lvl="1" indent="0">
              <a:buNone/>
            </a:pPr>
            <a:r>
              <a:rPr lang="de-DE" sz="2800" dirty="0" smtClean="0">
                <a:solidFill>
                  <a:schemeClr val="accent1"/>
                </a:solidFill>
              </a:rPr>
              <a:t>Kommunen: </a:t>
            </a:r>
            <a:r>
              <a:rPr lang="de-DE" sz="2800" dirty="0" smtClean="0">
                <a:solidFill>
                  <a:srgbClr val="EF7F01"/>
                </a:solidFill>
              </a:rPr>
              <a:t>Jetzt loslegen!</a:t>
            </a:r>
          </a:p>
          <a:p>
            <a:pPr lvl="1">
              <a:buSzPct val="80000"/>
            </a:pPr>
            <a:r>
              <a:rPr lang="de-DE" sz="2400" dirty="0" smtClean="0"/>
              <a:t>Mit </a:t>
            </a:r>
            <a:r>
              <a:rPr lang="de-DE" sz="2400" dirty="0"/>
              <a:t>dem Schnellausbau </a:t>
            </a:r>
            <a:r>
              <a:rPr lang="de-DE" sz="2400" dirty="0" smtClean="0"/>
              <a:t>beginnen</a:t>
            </a:r>
          </a:p>
          <a:p>
            <a:pPr lvl="1">
              <a:buSzPct val="80000"/>
            </a:pPr>
            <a:r>
              <a:rPr lang="de-DE" sz="2400" dirty="0" smtClean="0"/>
              <a:t>Förderprogramme nutzen</a:t>
            </a:r>
          </a:p>
          <a:p>
            <a:pPr lvl="1">
              <a:buSzPct val="80000"/>
            </a:pPr>
            <a:r>
              <a:rPr lang="de-DE" sz="2400" dirty="0" err="1" smtClean="0"/>
              <a:t>Mapathon</a:t>
            </a:r>
            <a:r>
              <a:rPr lang="de-DE" sz="2400" dirty="0" smtClean="0"/>
              <a:t> </a:t>
            </a:r>
            <a:r>
              <a:rPr lang="de-DE" sz="2400" dirty="0"/>
              <a:t>machen </a:t>
            </a:r>
            <a:r>
              <a:rPr lang="de-DE" sz="2400" dirty="0" smtClean="0"/>
              <a:t>–                                                                         </a:t>
            </a:r>
            <a:r>
              <a:rPr lang="de-DE" sz="2400" dirty="0" err="1" smtClean="0"/>
              <a:t>Radnetze</a:t>
            </a:r>
            <a:r>
              <a:rPr lang="de-DE" sz="2400" dirty="0" smtClean="0"/>
              <a:t> gemeinsam mit Bürger*innen planen!</a:t>
            </a:r>
            <a:endParaRPr lang="de-DE" sz="2400" dirty="0"/>
          </a:p>
          <a:p>
            <a:r>
              <a:rPr lang="de-DE" sz="2400" dirty="0"/>
              <a:t> </a:t>
            </a:r>
            <a:endParaRPr lang="de-DE" sz="3600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880" y="1211372"/>
            <a:ext cx="2849416" cy="2097753"/>
          </a:xfrm>
          <a:prstGeom prst="rect">
            <a:avLst/>
          </a:prstGeom>
          <a:ln>
            <a:solidFill>
              <a:srgbClr val="004B7C"/>
            </a:solidFill>
          </a:ln>
        </p:spPr>
      </p:pic>
    </p:spTree>
    <p:extLst>
      <p:ext uri="{BB962C8B-B14F-4D97-AF65-F5344CB8AC3E}">
        <p14:creationId xmlns:p14="http://schemas.microsoft.com/office/powerpoint/2010/main" val="192268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755650" y="925006"/>
            <a:ext cx="8229600" cy="3584850"/>
          </a:xfrm>
        </p:spPr>
        <p:txBody>
          <a:bodyPr/>
          <a:lstStyle/>
          <a:p>
            <a:r>
              <a:rPr lang="de-DE" sz="3600" dirty="0" smtClean="0"/>
              <a:t>Fahrradklima weiter unbefriedigend </a:t>
            </a:r>
            <a:br>
              <a:rPr lang="de-DE" sz="3600" dirty="0" smtClean="0"/>
            </a:br>
            <a:r>
              <a:rPr lang="de-DE" sz="2800" dirty="0" smtClean="0">
                <a:solidFill>
                  <a:schemeClr val="accent1"/>
                </a:solidFill>
              </a:rPr>
              <a:t>Gesamtnote 3,9</a:t>
            </a:r>
          </a:p>
          <a:p>
            <a:endParaRPr lang="de-DE" sz="40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585" y="1851195"/>
            <a:ext cx="4344642" cy="265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9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650" y="925006"/>
            <a:ext cx="8229600" cy="3691382"/>
          </a:xfrm>
        </p:spPr>
        <p:txBody>
          <a:bodyPr/>
          <a:lstStyle/>
          <a:p>
            <a:pPr marL="0" lvl="1" indent="0">
              <a:buNone/>
            </a:pPr>
            <a:r>
              <a:rPr lang="de-DE" sz="3600" dirty="0"/>
              <a:t>Was </a:t>
            </a:r>
            <a:r>
              <a:rPr lang="de-DE" sz="3600" dirty="0" smtClean="0"/>
              <a:t>muss </a:t>
            </a:r>
            <a:r>
              <a:rPr lang="de-DE" sz="3600" dirty="0"/>
              <a:t>passieren? </a:t>
            </a:r>
            <a:endParaRPr lang="de-DE" sz="3600" dirty="0" smtClean="0"/>
          </a:p>
          <a:p>
            <a:r>
              <a:rPr lang="de-DE" sz="2800" dirty="0" smtClean="0">
                <a:solidFill>
                  <a:schemeClr val="accent1"/>
                </a:solidFill>
              </a:rPr>
              <a:t>Länder: </a:t>
            </a:r>
            <a:r>
              <a:rPr lang="de-DE" sz="2800" dirty="0" smtClean="0">
                <a:solidFill>
                  <a:srgbClr val="EF7F01"/>
                </a:solidFill>
              </a:rPr>
              <a:t>Kommunen massiv unterstützen! </a:t>
            </a:r>
            <a:endParaRPr lang="de-DE" sz="2800" dirty="0">
              <a:solidFill>
                <a:srgbClr val="EF7F01"/>
              </a:solidFill>
            </a:endParaRPr>
          </a:p>
          <a:p>
            <a:pPr marL="182563" lvl="2" indent="-182563">
              <a:buSzPct val="80000"/>
            </a:pPr>
            <a:r>
              <a:rPr lang="de-DE" sz="2400" dirty="0" smtClean="0"/>
              <a:t>Eigenanteil für finanzschwache </a:t>
            </a:r>
            <a:r>
              <a:rPr lang="de-DE" sz="2400" dirty="0"/>
              <a:t>Kommunen </a:t>
            </a:r>
            <a:r>
              <a:rPr lang="de-DE" sz="2400" dirty="0" smtClean="0"/>
              <a:t>übernehmen</a:t>
            </a:r>
            <a:endParaRPr lang="de-DE" sz="2400" dirty="0"/>
          </a:p>
          <a:p>
            <a:pPr marL="182563" lvl="2" indent="-182563">
              <a:buSzPct val="80000"/>
            </a:pPr>
            <a:r>
              <a:rPr lang="de-DE" sz="2400" dirty="0" smtClean="0"/>
              <a:t>Mobilitätsgesetze verabschieden</a:t>
            </a:r>
            <a:endParaRPr lang="de-DE" sz="2400" dirty="0"/>
          </a:p>
          <a:p>
            <a:pPr marL="182563" lvl="2" indent="-182563">
              <a:buSzPct val="80000"/>
            </a:pPr>
            <a:r>
              <a:rPr lang="de-DE" sz="2400" dirty="0" smtClean="0"/>
              <a:t>Beratungsstellen und Musterlösungen</a:t>
            </a:r>
          </a:p>
          <a:p>
            <a:pPr marL="182563" lvl="2" indent="-182563">
              <a:buSzPct val="80000"/>
            </a:pPr>
            <a:r>
              <a:rPr lang="de-DE" sz="2400" dirty="0" smtClean="0"/>
              <a:t>Ausbildung Fachpersonal</a:t>
            </a:r>
          </a:p>
          <a:p>
            <a:r>
              <a:rPr lang="de-DE" sz="2800" dirty="0"/>
              <a:t> </a:t>
            </a:r>
          </a:p>
          <a:p>
            <a:endParaRPr lang="de-DE" sz="3600" dirty="0" smtClean="0"/>
          </a:p>
        </p:txBody>
      </p:sp>
    </p:spTree>
    <p:extLst>
      <p:ext uri="{BB962C8B-B14F-4D97-AF65-F5344CB8AC3E}">
        <p14:creationId xmlns:p14="http://schemas.microsoft.com/office/powerpoint/2010/main" val="230265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650" y="925006"/>
            <a:ext cx="8229600" cy="3691382"/>
          </a:xfrm>
        </p:spPr>
        <p:txBody>
          <a:bodyPr/>
          <a:lstStyle/>
          <a:p>
            <a:pPr marL="0" lvl="1" indent="0">
              <a:buNone/>
            </a:pPr>
            <a:r>
              <a:rPr lang="de-DE" sz="3600" dirty="0"/>
              <a:t>Was </a:t>
            </a:r>
            <a:r>
              <a:rPr lang="de-DE" sz="3600" dirty="0" smtClean="0"/>
              <a:t>muss </a:t>
            </a:r>
            <a:r>
              <a:rPr lang="de-DE" sz="3600" dirty="0"/>
              <a:t>passieren? </a:t>
            </a:r>
            <a:endParaRPr lang="de-DE" sz="3600" dirty="0" smtClean="0"/>
          </a:p>
          <a:p>
            <a:pPr marL="0" lvl="1" indent="0">
              <a:buNone/>
            </a:pPr>
            <a:r>
              <a:rPr lang="de-DE" sz="2800" dirty="0" smtClean="0">
                <a:solidFill>
                  <a:schemeClr val="accent1"/>
                </a:solidFill>
              </a:rPr>
              <a:t>Bund: </a:t>
            </a:r>
            <a:r>
              <a:rPr lang="de-DE" sz="2800" dirty="0">
                <a:solidFill>
                  <a:schemeClr val="accent1"/>
                </a:solidFill>
              </a:rPr>
              <a:t>A</a:t>
            </a:r>
            <a:r>
              <a:rPr lang="de-DE" sz="2800" dirty="0" smtClean="0">
                <a:solidFill>
                  <a:schemeClr val="accent1"/>
                </a:solidFill>
              </a:rPr>
              <a:t>usbau </a:t>
            </a:r>
            <a:r>
              <a:rPr lang="de-DE" sz="2800" dirty="0">
                <a:solidFill>
                  <a:schemeClr val="accent1"/>
                </a:solidFill>
              </a:rPr>
              <a:t>R</a:t>
            </a:r>
            <a:r>
              <a:rPr lang="de-DE" sz="2800" dirty="0" smtClean="0">
                <a:solidFill>
                  <a:schemeClr val="accent1"/>
                </a:solidFill>
              </a:rPr>
              <a:t>adwegenetze erleichtern</a:t>
            </a:r>
          </a:p>
          <a:p>
            <a:pPr marL="182563" lvl="2" indent="-182563">
              <a:buSzPct val="80000"/>
            </a:pPr>
            <a:r>
              <a:rPr lang="de-DE" sz="2400" dirty="0" smtClean="0"/>
              <a:t>Verkehrsrecht </a:t>
            </a:r>
            <a:r>
              <a:rPr lang="de-DE" sz="2400" dirty="0"/>
              <a:t>+ Regelwerke zeitgemäß reformieren</a:t>
            </a:r>
          </a:p>
          <a:p>
            <a:pPr marL="182563" lvl="2" indent="-182563">
              <a:buSzPct val="80000"/>
            </a:pPr>
            <a:r>
              <a:rPr lang="de-DE" sz="2400" dirty="0" smtClean="0"/>
              <a:t>Aktive </a:t>
            </a:r>
            <a:r>
              <a:rPr lang="de-DE" sz="2400" dirty="0"/>
              <a:t>Mobilität auf Bundesebene stärken</a:t>
            </a:r>
          </a:p>
          <a:p>
            <a:pPr marL="182563" lvl="2" indent="-182563">
              <a:buSzPct val="80000"/>
            </a:pPr>
            <a:r>
              <a:rPr lang="de-DE" sz="2400" dirty="0" smtClean="0"/>
              <a:t>Fördermittel </a:t>
            </a:r>
            <a:r>
              <a:rPr lang="de-DE" sz="2400" dirty="0"/>
              <a:t>auf hohem Niveau </a:t>
            </a:r>
            <a:r>
              <a:rPr lang="de-DE" sz="2400" dirty="0" smtClean="0"/>
              <a:t>verstetigen </a:t>
            </a:r>
          </a:p>
          <a:p>
            <a:pPr marL="180975" lvl="2" indent="0">
              <a:buNone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17853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721806"/>
            <a:ext cx="9146762" cy="3394472"/>
          </a:xfrm>
        </p:spPr>
        <p:txBody>
          <a:bodyPr/>
          <a:lstStyle/>
          <a:p>
            <a:pPr algn="ctr"/>
            <a:r>
              <a:rPr lang="de-DE" sz="3600" dirty="0" smtClean="0">
                <a:solidFill>
                  <a:srgbClr val="EF7F01"/>
                </a:solidFill>
              </a:rPr>
              <a:t>  Die Förderung des Radverkehrs wird honoriert!</a:t>
            </a:r>
          </a:p>
          <a:p>
            <a:endParaRPr lang="de-DE" sz="4000" dirty="0" smtClean="0">
              <a:solidFill>
                <a:srgbClr val="EF7F0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56266"/>
            <a:ext cx="261555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246" y="2916308"/>
            <a:ext cx="3006021" cy="166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404" y="1456266"/>
            <a:ext cx="2638159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509" y="2916308"/>
            <a:ext cx="2508823" cy="166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929" y="1456266"/>
            <a:ext cx="2592071" cy="171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57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0202" y="372662"/>
            <a:ext cx="8526560" cy="2721109"/>
          </a:xfrm>
        </p:spPr>
        <p:txBody>
          <a:bodyPr/>
          <a:lstStyle/>
          <a:p>
            <a:r>
              <a:rPr lang="de-DE" sz="4000" dirty="0" smtClean="0">
                <a:solidFill>
                  <a:srgbClr val="EF7F01"/>
                </a:solidFill>
              </a:rPr>
              <a:t>	</a:t>
            </a:r>
          </a:p>
          <a:p>
            <a:pPr algn="ctr"/>
            <a:r>
              <a:rPr lang="de-DE" sz="4400" dirty="0" smtClean="0">
                <a:solidFill>
                  <a:srgbClr val="EF7F01"/>
                </a:solidFill>
              </a:rPr>
              <a:t>Packen Sie es an!</a:t>
            </a:r>
          </a:p>
          <a:p>
            <a:endParaRPr lang="de-DE" sz="4000" dirty="0" smtClean="0">
              <a:solidFill>
                <a:srgbClr val="EF7F0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582" y="2165012"/>
            <a:ext cx="67818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150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755650" y="925006"/>
            <a:ext cx="8229600" cy="3584850"/>
          </a:xfrm>
        </p:spPr>
        <p:txBody>
          <a:bodyPr/>
          <a:lstStyle/>
          <a:p>
            <a:r>
              <a:rPr lang="de-DE" sz="3600" dirty="0" smtClean="0"/>
              <a:t>Negative Langzeittrends verfestigen sich</a:t>
            </a:r>
          </a:p>
          <a:p>
            <a:endParaRPr lang="de-DE" sz="1400" dirty="0" smtClean="0">
              <a:solidFill>
                <a:schemeClr val="accent1"/>
              </a:solidFill>
            </a:endParaRPr>
          </a:p>
          <a:p>
            <a:r>
              <a:rPr lang="de-DE" sz="2800" dirty="0" err="1" smtClean="0">
                <a:solidFill>
                  <a:schemeClr val="accent1"/>
                </a:solidFill>
              </a:rPr>
              <a:t>Falschparkerkontrollen</a:t>
            </a:r>
            <a:r>
              <a:rPr lang="de-DE" sz="2800" dirty="0" smtClean="0">
                <a:solidFill>
                  <a:schemeClr val="accent1"/>
                </a:solidFill>
              </a:rPr>
              <a:t> </a:t>
            </a:r>
            <a:endParaRPr lang="de-DE" sz="2800" dirty="0">
              <a:solidFill>
                <a:schemeClr val="accent1"/>
              </a:solidFill>
            </a:endParaRPr>
          </a:p>
          <a:p>
            <a:r>
              <a:rPr lang="de-DE" sz="2800" dirty="0">
                <a:solidFill>
                  <a:schemeClr val="accent1"/>
                </a:solidFill>
              </a:rPr>
              <a:t>M</a:t>
            </a:r>
            <a:r>
              <a:rPr lang="de-DE" sz="2800" dirty="0" smtClean="0">
                <a:solidFill>
                  <a:schemeClr val="accent1"/>
                </a:solidFill>
              </a:rPr>
              <a:t>angelhaft (4,8)</a:t>
            </a:r>
          </a:p>
          <a:p>
            <a:endParaRPr lang="de-DE" sz="500" dirty="0" smtClean="0">
              <a:solidFill>
                <a:schemeClr val="accent1"/>
              </a:solidFill>
            </a:endParaRPr>
          </a:p>
          <a:p>
            <a:r>
              <a:rPr lang="de-DE" sz="2800" dirty="0" smtClean="0">
                <a:solidFill>
                  <a:schemeClr val="accent1"/>
                </a:solidFill>
              </a:rPr>
              <a:t>Sicherheitsgefühl   </a:t>
            </a:r>
          </a:p>
          <a:p>
            <a:r>
              <a:rPr lang="de-DE" sz="2800" dirty="0" smtClean="0">
                <a:solidFill>
                  <a:schemeClr val="accent1"/>
                </a:solidFill>
              </a:rPr>
              <a:t>Unbefriedigend (4,2)</a:t>
            </a:r>
          </a:p>
          <a:p>
            <a:endParaRPr lang="de-DE" sz="1000" dirty="0">
              <a:solidFill>
                <a:schemeClr val="accent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055" y="1686759"/>
            <a:ext cx="5106926" cy="287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6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755650" y="925006"/>
            <a:ext cx="8229600" cy="3584850"/>
          </a:xfrm>
        </p:spPr>
        <p:txBody>
          <a:bodyPr/>
          <a:lstStyle/>
          <a:p>
            <a:r>
              <a:rPr lang="de-DE" sz="3600" dirty="0"/>
              <a:t>Infrastruktur hinkt </a:t>
            </a: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600" dirty="0" smtClean="0"/>
              <a:t>Ansprüchen </a:t>
            </a:r>
            <a:r>
              <a:rPr lang="de-DE" sz="3600" dirty="0"/>
              <a:t>hinterher</a:t>
            </a:r>
          </a:p>
          <a:p>
            <a:pPr marL="0" lvl="1" indent="0">
              <a:buNone/>
            </a:pPr>
            <a:endParaRPr lang="de-DE" sz="1000" dirty="0" smtClean="0">
              <a:solidFill>
                <a:schemeClr val="accent1"/>
              </a:solidFill>
            </a:endParaRPr>
          </a:p>
          <a:p>
            <a:pPr marL="0" lvl="1" indent="0">
              <a:buNone/>
            </a:pPr>
            <a:r>
              <a:rPr lang="de-DE" sz="2800" dirty="0" smtClean="0">
                <a:solidFill>
                  <a:schemeClr val="accent1"/>
                </a:solidFill>
              </a:rPr>
              <a:t>Qualität </a:t>
            </a:r>
            <a:r>
              <a:rPr lang="de-DE" sz="2800" dirty="0">
                <a:solidFill>
                  <a:schemeClr val="accent1"/>
                </a:solidFill>
              </a:rPr>
              <a:t>und Breite von Radwegen </a:t>
            </a:r>
            <a:endParaRPr lang="de-DE" sz="2800" dirty="0" smtClean="0">
              <a:solidFill>
                <a:schemeClr val="accent1"/>
              </a:solidFill>
            </a:endParaRPr>
          </a:p>
          <a:p>
            <a:pPr marL="0" lvl="1" indent="0">
              <a:buNone/>
            </a:pPr>
            <a:r>
              <a:rPr lang="de-DE" sz="2800" dirty="0" smtClean="0">
                <a:solidFill>
                  <a:schemeClr val="accent1"/>
                </a:solidFill>
              </a:rPr>
              <a:t>und Radfahrstreifen: Mangelhaft (4,7)</a:t>
            </a:r>
          </a:p>
          <a:p>
            <a:pPr marL="0" lvl="1" indent="0">
              <a:lnSpc>
                <a:spcPct val="150000"/>
              </a:lnSpc>
              <a:buNone/>
            </a:pPr>
            <a:r>
              <a:rPr lang="de-DE" sz="2800" dirty="0" smtClean="0">
                <a:solidFill>
                  <a:schemeClr val="accent1"/>
                </a:solidFill>
              </a:rPr>
              <a:t>Konflikte </a:t>
            </a:r>
            <a:r>
              <a:rPr lang="de-DE" sz="2800" dirty="0">
                <a:solidFill>
                  <a:schemeClr val="accent1"/>
                </a:solidFill>
              </a:rPr>
              <a:t>mit Kfz: Unbefriedigend (4,3)</a:t>
            </a:r>
          </a:p>
          <a:p>
            <a:pPr marL="0" lvl="1" indent="0">
              <a:buNone/>
            </a:pPr>
            <a:endParaRPr lang="de-DE" sz="2800" dirty="0">
              <a:solidFill>
                <a:schemeClr val="accent1"/>
              </a:solidFill>
            </a:endParaRPr>
          </a:p>
        </p:txBody>
      </p:sp>
      <p:pic>
        <p:nvPicPr>
          <p:cNvPr id="1026" name="68A16631-E9CF-4491-AB71-0C4700DF4A86" descr="68A16631-E9CF-4491-AB71-0C4700DF4A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85904" y="1375918"/>
            <a:ext cx="3607291" cy="270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983549" y="4287915"/>
            <a:ext cx="20773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000" b="0" dirty="0" smtClean="0">
                <a:solidFill>
                  <a:schemeClr val="bg1"/>
                </a:solidFill>
              </a:rPr>
              <a:t>@ADFC / Kohls</a:t>
            </a:r>
          </a:p>
        </p:txBody>
      </p:sp>
    </p:spTree>
    <p:extLst>
      <p:ext uri="{BB962C8B-B14F-4D97-AF65-F5344CB8AC3E}">
        <p14:creationId xmlns:p14="http://schemas.microsoft.com/office/powerpoint/2010/main" val="125903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0141" y="925011"/>
            <a:ext cx="8229600" cy="3691382"/>
          </a:xfrm>
        </p:spPr>
        <p:txBody>
          <a:bodyPr/>
          <a:lstStyle/>
          <a:p>
            <a:r>
              <a:rPr lang="de-DE" sz="3600" dirty="0" smtClean="0">
                <a:solidFill>
                  <a:schemeClr val="tx2"/>
                </a:solidFill>
              </a:rPr>
              <a:t>Nur in Großstädten  </a:t>
            </a:r>
          </a:p>
          <a:p>
            <a:pPr marL="0" lvl="1" indent="0">
              <a:buNone/>
            </a:pPr>
            <a:r>
              <a:rPr lang="de-DE" sz="2800" dirty="0" smtClean="0">
                <a:solidFill>
                  <a:srgbClr val="EF7F01"/>
                </a:solidFill>
              </a:rPr>
              <a:t>Leichter Aufwärtstrend</a:t>
            </a:r>
          </a:p>
          <a:p>
            <a:pPr marL="266700" lvl="1" indent="-266700">
              <a:buSzPct val="80000"/>
            </a:pPr>
            <a:r>
              <a:rPr lang="de-DE" sz="2400" dirty="0" smtClean="0"/>
              <a:t>In Großstädten (&gt;500.000) </a:t>
            </a:r>
            <a:r>
              <a:rPr lang="de-DE" sz="2400" dirty="0"/>
              <a:t>s</a:t>
            </a:r>
            <a:r>
              <a:rPr lang="de-DE" sz="2400" dirty="0" smtClean="0"/>
              <a:t>püren die Menschen den </a:t>
            </a:r>
            <a:r>
              <a:rPr lang="de-DE" sz="2400" dirty="0"/>
              <a:t>Aufbruch! </a:t>
            </a:r>
            <a:endParaRPr lang="de-DE" sz="2400" dirty="0" smtClean="0"/>
          </a:p>
          <a:p>
            <a:pPr marL="266700" lvl="1" indent="-266700">
              <a:buSzPct val="80000"/>
            </a:pPr>
            <a:r>
              <a:rPr lang="de-DE" sz="2400" dirty="0" smtClean="0"/>
              <a:t>Schon kurzfristige Verbesserungen werden honoriert. </a:t>
            </a:r>
          </a:p>
          <a:p>
            <a:pPr marL="266700" lvl="1" indent="-266700">
              <a:buSzPct val="80000"/>
            </a:pPr>
            <a:r>
              <a:rPr lang="de-DE" sz="2400" dirty="0" smtClean="0"/>
              <a:t>Handfeste </a:t>
            </a:r>
            <a:r>
              <a:rPr lang="de-DE" sz="2400" dirty="0"/>
              <a:t>Signale, politischer Mut und aktives Verwaltungshandeln </a:t>
            </a:r>
            <a:r>
              <a:rPr lang="de-DE" sz="2400" dirty="0" smtClean="0"/>
              <a:t>werden klar belohnt.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23334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650" y="925005"/>
            <a:ext cx="8229600" cy="3642841"/>
          </a:xfrm>
        </p:spPr>
        <p:txBody>
          <a:bodyPr/>
          <a:lstStyle/>
          <a:p>
            <a:r>
              <a:rPr lang="de-DE" sz="3600" dirty="0" smtClean="0"/>
              <a:t>Auch Gewinnerstädte </a:t>
            </a:r>
            <a:r>
              <a:rPr lang="de-DE" sz="3600" dirty="0"/>
              <a:t>müssen noch </a:t>
            </a:r>
            <a:r>
              <a:rPr lang="de-DE" sz="3600" dirty="0" smtClean="0"/>
              <a:t>einiges tun!</a:t>
            </a:r>
            <a:endParaRPr lang="de-DE" sz="3600" dirty="0"/>
          </a:p>
          <a:p>
            <a:endParaRPr lang="de-DE" dirty="0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136973"/>
              </p:ext>
            </p:extLst>
          </p:nvPr>
        </p:nvGraphicFramePr>
        <p:xfrm>
          <a:off x="745729" y="1702727"/>
          <a:ext cx="7448361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2477">
                  <a:extLst>
                    <a:ext uri="{9D8B030D-6E8A-4147-A177-3AD203B41FA5}">
                      <a16:colId xmlns:a16="http://schemas.microsoft.com/office/drawing/2014/main" val="528514758"/>
                    </a:ext>
                  </a:extLst>
                </a:gridCol>
                <a:gridCol w="3583185">
                  <a:extLst>
                    <a:ext uri="{9D8B030D-6E8A-4147-A177-3AD203B41FA5}">
                      <a16:colId xmlns:a16="http://schemas.microsoft.com/office/drawing/2014/main" val="1147972530"/>
                    </a:ext>
                  </a:extLst>
                </a:gridCol>
                <a:gridCol w="1432699">
                  <a:extLst>
                    <a:ext uri="{9D8B030D-6E8A-4147-A177-3AD203B41FA5}">
                      <a16:colId xmlns:a16="http://schemas.microsoft.com/office/drawing/2014/main" val="52248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0" dirty="0" smtClean="0"/>
                        <a:t>Ortsgrößenklasse</a:t>
                      </a:r>
                    </a:p>
                    <a:p>
                      <a:r>
                        <a:rPr lang="de-DE" b="0" dirty="0" smtClean="0"/>
                        <a:t>/Einwohner*innen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/>
                        <a:t>Gewinnerstadt</a:t>
                      </a:r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/>
                        <a:t>Gesamtnote</a:t>
                      </a:r>
                      <a:endParaRPr lang="de-DE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776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4B7C"/>
                          </a:solidFill>
                        </a:rPr>
                        <a:t>&gt;</a:t>
                      </a:r>
                      <a:r>
                        <a:rPr lang="de-DE" baseline="0" dirty="0" smtClean="0">
                          <a:solidFill>
                            <a:srgbClr val="004B7C"/>
                          </a:solidFill>
                        </a:rPr>
                        <a:t> 500.000</a:t>
                      </a:r>
                      <a:endParaRPr lang="de-DE" dirty="0">
                        <a:solidFill>
                          <a:srgbClr val="004B7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4B7C"/>
                          </a:solidFill>
                        </a:rPr>
                        <a:t>Bremen</a:t>
                      </a:r>
                      <a:endParaRPr lang="de-DE" dirty="0">
                        <a:solidFill>
                          <a:srgbClr val="004B7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4B7C"/>
                          </a:solidFill>
                        </a:rPr>
                        <a:t>3,57</a:t>
                      </a:r>
                      <a:endParaRPr lang="de-DE" dirty="0">
                        <a:solidFill>
                          <a:srgbClr val="004B7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2568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4B7C"/>
                          </a:solidFill>
                        </a:rPr>
                        <a:t>200.000 –</a:t>
                      </a:r>
                      <a:r>
                        <a:rPr lang="de-DE" baseline="0" dirty="0" smtClean="0">
                          <a:solidFill>
                            <a:srgbClr val="004B7C"/>
                          </a:solidFill>
                        </a:rPr>
                        <a:t> 500.000</a:t>
                      </a:r>
                      <a:endParaRPr lang="de-DE" dirty="0">
                        <a:solidFill>
                          <a:srgbClr val="004B7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4B7C"/>
                          </a:solidFill>
                        </a:rPr>
                        <a:t>Karlsruhe</a:t>
                      </a:r>
                      <a:endParaRPr lang="de-DE" dirty="0">
                        <a:solidFill>
                          <a:srgbClr val="004B7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4B7C"/>
                          </a:solidFill>
                        </a:rPr>
                        <a:t>3,07</a:t>
                      </a:r>
                      <a:endParaRPr lang="de-DE" dirty="0">
                        <a:solidFill>
                          <a:srgbClr val="004B7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23003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4B7C"/>
                          </a:solidFill>
                        </a:rPr>
                        <a:t>100.000</a:t>
                      </a:r>
                      <a:r>
                        <a:rPr lang="de-DE" baseline="0" dirty="0" smtClean="0">
                          <a:solidFill>
                            <a:srgbClr val="004B7C"/>
                          </a:solidFill>
                        </a:rPr>
                        <a:t> – 200.000</a:t>
                      </a:r>
                      <a:endParaRPr lang="de-DE" dirty="0">
                        <a:solidFill>
                          <a:srgbClr val="004B7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4B7C"/>
                          </a:solidFill>
                        </a:rPr>
                        <a:t>Göttingen</a:t>
                      </a:r>
                      <a:endParaRPr lang="de-DE" dirty="0">
                        <a:solidFill>
                          <a:srgbClr val="004B7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4B7C"/>
                          </a:solidFill>
                        </a:rPr>
                        <a:t>3,27</a:t>
                      </a:r>
                      <a:endParaRPr lang="de-DE" dirty="0">
                        <a:solidFill>
                          <a:srgbClr val="004B7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980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4B7C"/>
                          </a:solidFill>
                        </a:rPr>
                        <a:t>50.000 – 100.000</a:t>
                      </a:r>
                      <a:endParaRPr lang="de-DE" dirty="0">
                        <a:solidFill>
                          <a:srgbClr val="004B7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4B7C"/>
                          </a:solidFill>
                        </a:rPr>
                        <a:t>Nordhorn</a:t>
                      </a:r>
                      <a:endParaRPr lang="de-DE" dirty="0">
                        <a:solidFill>
                          <a:srgbClr val="004B7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4B7C"/>
                          </a:solidFill>
                        </a:rPr>
                        <a:t>2,64</a:t>
                      </a:r>
                      <a:endParaRPr lang="de-DE" dirty="0">
                        <a:solidFill>
                          <a:srgbClr val="004B7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23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4B7C"/>
                          </a:solidFill>
                        </a:rPr>
                        <a:t>20.000 – 50.000</a:t>
                      </a:r>
                      <a:endParaRPr lang="de-DE" dirty="0">
                        <a:solidFill>
                          <a:srgbClr val="004B7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4B7C"/>
                          </a:solidFill>
                        </a:rPr>
                        <a:t>Baunatal</a:t>
                      </a:r>
                      <a:endParaRPr lang="de-DE" dirty="0">
                        <a:solidFill>
                          <a:srgbClr val="004B7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4B7C"/>
                          </a:solidFill>
                        </a:rPr>
                        <a:t>2,39</a:t>
                      </a:r>
                      <a:endParaRPr lang="de-DE" dirty="0">
                        <a:solidFill>
                          <a:srgbClr val="004B7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0651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4B7C"/>
                          </a:solidFill>
                        </a:rPr>
                        <a:t>bis 20.000</a:t>
                      </a:r>
                      <a:endParaRPr lang="de-DE" dirty="0">
                        <a:solidFill>
                          <a:srgbClr val="004B7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4B7C"/>
                          </a:solidFill>
                        </a:rPr>
                        <a:t>Wettringen</a:t>
                      </a:r>
                      <a:endParaRPr lang="de-DE" dirty="0">
                        <a:solidFill>
                          <a:srgbClr val="004B7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004B7C"/>
                          </a:solidFill>
                        </a:rPr>
                        <a:t>1,96</a:t>
                      </a:r>
                      <a:endParaRPr lang="de-DE" dirty="0">
                        <a:solidFill>
                          <a:srgbClr val="004B7C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010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67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755650" y="969392"/>
            <a:ext cx="7731402" cy="3394472"/>
          </a:xfrm>
        </p:spPr>
        <p:txBody>
          <a:bodyPr/>
          <a:lstStyle/>
          <a:p>
            <a:endParaRPr lang="de-DE" sz="4000" dirty="0" smtClean="0"/>
          </a:p>
          <a:p>
            <a:endParaRPr lang="de-DE" sz="4000" dirty="0"/>
          </a:p>
          <a:p>
            <a:endParaRPr lang="de-DE" sz="4000" dirty="0" smtClean="0"/>
          </a:p>
          <a:p>
            <a:endParaRPr lang="de-DE" sz="4000" b="1" dirty="0" smtClean="0">
              <a:solidFill>
                <a:schemeClr val="accent1"/>
              </a:solidFill>
            </a:endParaRPr>
          </a:p>
          <a:p>
            <a:pPr algn="ctr"/>
            <a:r>
              <a:rPr lang="de-DE" sz="4000" dirty="0" smtClean="0">
                <a:solidFill>
                  <a:schemeClr val="accent1"/>
                </a:solidFill>
              </a:rPr>
              <a:t>Trendwende </a:t>
            </a:r>
            <a:r>
              <a:rPr lang="de-DE" sz="4000" dirty="0">
                <a:solidFill>
                  <a:schemeClr val="accent1"/>
                </a:solidFill>
              </a:rPr>
              <a:t>im Corona-Jahr </a:t>
            </a:r>
            <a:r>
              <a:rPr lang="de-DE" sz="4000" dirty="0" smtClean="0">
                <a:solidFill>
                  <a:schemeClr val="accent1"/>
                </a:solidFill>
              </a:rPr>
              <a:t>2020?</a:t>
            </a:r>
            <a:endParaRPr lang="de-DE" sz="4000" dirty="0">
              <a:solidFill>
                <a:schemeClr val="accent1"/>
              </a:solidFill>
            </a:endParaRPr>
          </a:p>
          <a:p>
            <a:endParaRPr lang="de-DE" sz="40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3145">
            <a:off x="3185464" y="692686"/>
            <a:ext cx="2622326" cy="2447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24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05" y="2249843"/>
            <a:ext cx="5405453" cy="2277769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46772" y="925005"/>
            <a:ext cx="8229600" cy="3522707"/>
          </a:xfrm>
        </p:spPr>
        <p:txBody>
          <a:bodyPr/>
          <a:lstStyle/>
          <a:p>
            <a:pPr marL="0" lvl="1" indent="0">
              <a:buNone/>
            </a:pPr>
            <a:r>
              <a:rPr lang="de-DE" sz="3600" dirty="0" smtClean="0">
                <a:solidFill>
                  <a:schemeClr val="tx2"/>
                </a:solidFill>
              </a:rPr>
              <a:t>Mehr Menschen steigen aufs Fahrrad </a:t>
            </a:r>
          </a:p>
          <a:p>
            <a:pPr marL="0" lvl="1" indent="0">
              <a:buNone/>
            </a:pPr>
            <a:r>
              <a:rPr lang="de-DE" sz="2800" dirty="0">
                <a:solidFill>
                  <a:srgbClr val="EF7F01"/>
                </a:solidFill>
              </a:rPr>
              <a:t>B</a:t>
            </a:r>
            <a:r>
              <a:rPr lang="de-DE" sz="2800" dirty="0" smtClean="0">
                <a:solidFill>
                  <a:srgbClr val="EF7F01"/>
                </a:solidFill>
              </a:rPr>
              <a:t>oom </a:t>
            </a:r>
            <a:r>
              <a:rPr lang="de-DE" sz="2800" dirty="0">
                <a:solidFill>
                  <a:srgbClr val="EF7F01"/>
                </a:solidFill>
              </a:rPr>
              <a:t>an </a:t>
            </a:r>
            <a:r>
              <a:rPr lang="de-DE" sz="2800" dirty="0" smtClean="0">
                <a:solidFill>
                  <a:srgbClr val="EF7F01"/>
                </a:solidFill>
              </a:rPr>
              <a:t>den Zählstellen</a:t>
            </a:r>
            <a:endParaRPr lang="de-DE" sz="2800" dirty="0">
              <a:solidFill>
                <a:srgbClr val="EF7F01"/>
              </a:solidFill>
            </a:endParaRPr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36843" y="4279038"/>
            <a:ext cx="31959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000" b="0" dirty="0" smtClean="0">
                <a:solidFill>
                  <a:schemeClr val="bg1"/>
                </a:solidFill>
              </a:rPr>
              <a:t>© Landeshauptstadt Düsseldorf</a:t>
            </a:r>
          </a:p>
        </p:txBody>
      </p:sp>
    </p:spTree>
    <p:extLst>
      <p:ext uri="{BB962C8B-B14F-4D97-AF65-F5344CB8AC3E}">
        <p14:creationId xmlns:p14="http://schemas.microsoft.com/office/powerpoint/2010/main" val="105355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461" y="832196"/>
            <a:ext cx="3684232" cy="377143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46772" y="925005"/>
            <a:ext cx="8229600" cy="3522707"/>
          </a:xfrm>
        </p:spPr>
        <p:txBody>
          <a:bodyPr/>
          <a:lstStyle/>
          <a:p>
            <a:pPr marL="0" lvl="1" indent="0">
              <a:buNone/>
            </a:pPr>
            <a:r>
              <a:rPr lang="de-DE" sz="3600" dirty="0" smtClean="0"/>
              <a:t>Verkaufsrekord im Fachhandel</a:t>
            </a:r>
          </a:p>
          <a:p>
            <a:pPr marL="0" lvl="1" indent="0">
              <a:buNone/>
            </a:pPr>
            <a:r>
              <a:rPr lang="de-DE" sz="3200" dirty="0" smtClean="0">
                <a:solidFill>
                  <a:schemeClr val="accent1"/>
                </a:solidFill>
              </a:rPr>
              <a:t>Es werden mehr E-Bikes </a:t>
            </a:r>
            <a:br>
              <a:rPr lang="de-DE" sz="3200" dirty="0" smtClean="0">
                <a:solidFill>
                  <a:schemeClr val="accent1"/>
                </a:solidFill>
              </a:rPr>
            </a:br>
            <a:r>
              <a:rPr lang="de-DE" sz="3200" dirty="0" smtClean="0">
                <a:solidFill>
                  <a:schemeClr val="accent1"/>
                </a:solidFill>
              </a:rPr>
              <a:t>verkauft, </a:t>
            </a:r>
            <a:r>
              <a:rPr lang="de-DE" sz="3200" smtClean="0">
                <a:solidFill>
                  <a:schemeClr val="accent1"/>
                </a:solidFill>
              </a:rPr>
              <a:t>als private </a:t>
            </a:r>
            <a:r>
              <a:rPr lang="de-DE" sz="3200" dirty="0" smtClean="0">
                <a:solidFill>
                  <a:schemeClr val="accent1"/>
                </a:solidFill>
              </a:rPr>
              <a:t>Pkws </a:t>
            </a:r>
            <a:br>
              <a:rPr lang="de-DE" sz="3200" dirty="0" smtClean="0">
                <a:solidFill>
                  <a:schemeClr val="accent1"/>
                </a:solidFill>
              </a:rPr>
            </a:br>
            <a:r>
              <a:rPr lang="de-DE" sz="3200" dirty="0" smtClean="0">
                <a:solidFill>
                  <a:schemeClr val="accent1"/>
                </a:solidFill>
              </a:rPr>
              <a:t>zugelassen.</a:t>
            </a:r>
            <a:endParaRPr lang="de-DE" sz="3200" dirty="0">
              <a:solidFill>
                <a:schemeClr val="accent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36843" y="4279038"/>
            <a:ext cx="31959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000" b="0" dirty="0" smtClean="0">
                <a:solidFill>
                  <a:schemeClr val="bg1"/>
                </a:solidFill>
              </a:rPr>
              <a:t>© Landeshauptstadt Düsseldorf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299967" y="4350058"/>
            <a:ext cx="15180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000" b="0" dirty="0" smtClean="0">
                <a:solidFill>
                  <a:srgbClr val="004B7C"/>
                </a:solidFill>
              </a:rPr>
              <a:t>Quelle: ZIV 2021</a:t>
            </a:r>
          </a:p>
        </p:txBody>
      </p:sp>
    </p:spTree>
    <p:extLst>
      <p:ext uri="{BB962C8B-B14F-4D97-AF65-F5344CB8AC3E}">
        <p14:creationId xmlns:p14="http://schemas.microsoft.com/office/powerpoint/2010/main" val="281559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70206_ADFC_Vorlage_PowerPoint_16-9">
  <a:themeElements>
    <a:clrScheme name="ADFC">
      <a:dk1>
        <a:srgbClr val="000000"/>
      </a:dk1>
      <a:lt1>
        <a:srgbClr val="FFFFFF"/>
      </a:lt1>
      <a:dk2>
        <a:srgbClr val="004B7C"/>
      </a:dk2>
      <a:lt2>
        <a:srgbClr val="D8D8D8"/>
      </a:lt2>
      <a:accent1>
        <a:srgbClr val="EE7F00"/>
      </a:accent1>
      <a:accent2>
        <a:srgbClr val="FDE7D0"/>
      </a:accent2>
      <a:accent3>
        <a:srgbClr val="FFFFFF"/>
      </a:accent3>
      <a:accent4>
        <a:srgbClr val="000000"/>
      </a:accent4>
      <a:accent5>
        <a:srgbClr val="F6C0AA"/>
      </a:accent5>
      <a:accent6>
        <a:srgbClr val="E5D1BC"/>
      </a:accent6>
      <a:hlink>
        <a:srgbClr val="EE7F00"/>
      </a:hlink>
      <a:folHlink>
        <a:srgbClr val="004B7C"/>
      </a:folHlink>
    </a:clrScheme>
    <a:fontScheme name="Allgemeiner Deutscher Fahrrad-Club">
      <a:majorFont>
        <a:latin typeface="Arial Narrow"/>
        <a:ea typeface=""/>
        <a:cs typeface=""/>
      </a:majorFont>
      <a:minorFont>
        <a:latin typeface="Arial Narrow"/>
        <a:ea typeface="Arial Unicode MS"/>
        <a:cs typeface="Arial Unicode M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F7F01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90000" rIns="91440" bIns="90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F7F01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90000" rIns="91440" bIns="9000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b="0" dirty="0" err="1" smtClean="0">
            <a:solidFill>
              <a:srgbClr val="004B7C"/>
            </a:solidFill>
          </a:defRPr>
        </a:defPPr>
      </a:lstStyle>
    </a:txDef>
  </a:objectDefaults>
  <a:extraClrSchemeLst>
    <a:extraClrScheme>
      <a:clrScheme name="Allgemeiner Deutscher Fahrrad-Club 1">
        <a:dk1>
          <a:srgbClr val="000000"/>
        </a:dk1>
        <a:lt1>
          <a:srgbClr val="FFFFFF"/>
        </a:lt1>
        <a:dk2>
          <a:srgbClr val="014B7C"/>
        </a:dk2>
        <a:lt2>
          <a:srgbClr val="D8D8D8"/>
        </a:lt2>
        <a:accent1>
          <a:srgbClr val="EF7F01"/>
        </a:accent1>
        <a:accent2>
          <a:srgbClr val="FDE7D0"/>
        </a:accent2>
        <a:accent3>
          <a:srgbClr val="FFFFFF"/>
        </a:accent3>
        <a:accent4>
          <a:srgbClr val="000000"/>
        </a:accent4>
        <a:accent5>
          <a:srgbClr val="F6C0AA"/>
        </a:accent5>
        <a:accent6>
          <a:srgbClr val="E5D1BC"/>
        </a:accent6>
        <a:hlink>
          <a:srgbClr val="EF7F01"/>
        </a:hlink>
        <a:folHlink>
          <a:srgbClr val="0C3A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1" id="{2CCB58A6-C44F-4E33-A0A0-D7749BB03CD1}" vid="{9F2028CF-3A59-43E4-B77D-900AA4FB5665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ADFC-PowerPoint Vorlage 16.9</Template>
  <TotalTime>0</TotalTime>
  <Words>955</Words>
  <Application>Microsoft Office PowerPoint</Application>
  <PresentationFormat>Bildschirmpräsentation (16:9)</PresentationFormat>
  <Paragraphs>168</Paragraphs>
  <Slides>23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7" baseType="lpstr">
      <vt:lpstr>Arial Unicode MS</vt:lpstr>
      <vt:lpstr>Arial</vt:lpstr>
      <vt:lpstr>Arial Narrow</vt:lpstr>
      <vt:lpstr>170206_ADFC_Vorlage_PowerPoint_16-9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der Titeltext</dc:title>
  <dc:creator>ADFC Verena Reif</dc:creator>
  <cp:lastModifiedBy>ADFC Svenja Golombek</cp:lastModifiedBy>
  <cp:revision>177</cp:revision>
  <dcterms:created xsi:type="dcterms:W3CDTF">2021-03-08T12:21:34Z</dcterms:created>
  <dcterms:modified xsi:type="dcterms:W3CDTF">2021-03-18T12:50:06Z</dcterms:modified>
</cp:coreProperties>
</file>